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30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300" r:id="rId14"/>
    <p:sldId id="305" r:id="rId15"/>
    <p:sldId id="306" r:id="rId16"/>
    <p:sldId id="276" r:id="rId17"/>
    <p:sldId id="277" r:id="rId18"/>
    <p:sldId id="303" r:id="rId19"/>
    <p:sldId id="304" r:id="rId20"/>
    <p:sldId id="280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93" r:id="rId29"/>
    <p:sldId id="294" r:id="rId30"/>
    <p:sldId id="295" r:id="rId31"/>
    <p:sldId id="296" r:id="rId32"/>
    <p:sldId id="297" r:id="rId33"/>
    <p:sldId id="298" r:id="rId34"/>
    <p:sldId id="299" r:id="rId35"/>
  </p:sldIdLst>
  <p:sldSz cx="9144000" cy="6858000" type="screen4x3"/>
  <p:notesSz cx="6797675" cy="9926638"/>
  <p:defaultTextStyle>
    <a:defPPr>
      <a:defRPr lang="zh-HK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CC00"/>
    <a:srgbClr val="009900"/>
    <a:srgbClr val="33CC33"/>
    <a:srgbClr val="A15435"/>
    <a:srgbClr val="FF9933"/>
    <a:srgbClr val="669900"/>
    <a:srgbClr val="FFFFFF"/>
    <a:srgbClr val="FF3300"/>
    <a:srgbClr val="FF00FF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587" autoAdjust="0"/>
    <p:restoredTop sz="90664" autoAdjust="0"/>
  </p:normalViewPr>
  <p:slideViewPr>
    <p:cSldViewPr>
      <p:cViewPr varScale="1">
        <p:scale>
          <a:sx n="66" d="100"/>
          <a:sy n="66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30" y="-114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DD4829-C6FF-453E-B78C-12590E5794A0}" type="doc">
      <dgm:prSet loTypeId="urn:microsoft.com/office/officeart/2005/8/layout/matrix3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zh-HK" altLang="en-US"/>
        </a:p>
      </dgm:t>
    </dgm:pt>
    <dgm:pt modelId="{D17D3F61-9310-4500-B299-6056FB89507A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itchFamily="34" charset="-120"/>
              <a:ea typeface="微軟正黑體" pitchFamily="34" charset="-120"/>
            </a:rPr>
            <a:t>廢物量多</a:t>
          </a:r>
          <a:endParaRPr lang="zh-HK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E3F48F3C-C81A-448C-95FB-7F8C7045EBE1}" type="parTrans" cxnId="{4F4088D4-AFE6-4E84-B835-FC5E43170BF4}">
      <dgm:prSet/>
      <dgm:spPr/>
      <dgm:t>
        <a:bodyPr/>
        <a:lstStyle/>
        <a:p>
          <a:endParaRPr lang="zh-HK" altLang="en-US" sz="2800" b="1"/>
        </a:p>
      </dgm:t>
    </dgm:pt>
    <dgm:pt modelId="{68D29F54-AA1D-40FE-94F9-FC3FFEF006B3}" type="sibTrans" cxnId="{4F4088D4-AFE6-4E84-B835-FC5E43170BF4}">
      <dgm:prSet/>
      <dgm:spPr/>
      <dgm:t>
        <a:bodyPr/>
        <a:lstStyle/>
        <a:p>
          <a:endParaRPr lang="zh-HK" altLang="en-US" sz="2800" b="1"/>
        </a:p>
      </dgm:t>
    </dgm:pt>
    <dgm:pt modelId="{08475CBA-4784-409C-B290-9451DE445A53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itchFamily="34" charset="-120"/>
              <a:ea typeface="微軟正黑體" pitchFamily="34" charset="-120"/>
            </a:rPr>
            <a:t>未完備的基礎建設</a:t>
          </a:r>
          <a:endParaRPr lang="zh-HK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620EE2E2-3D43-49B8-B6F1-80DF02496DCF}" type="parTrans" cxnId="{DCF27C44-BAD0-49DF-837D-83EE9AE9E5F4}">
      <dgm:prSet/>
      <dgm:spPr/>
      <dgm:t>
        <a:bodyPr/>
        <a:lstStyle/>
        <a:p>
          <a:endParaRPr lang="zh-HK" altLang="en-US" sz="2800" b="1"/>
        </a:p>
      </dgm:t>
    </dgm:pt>
    <dgm:pt modelId="{0A91EEE8-E3DF-4D3A-AB5B-71970BF520CD}" type="sibTrans" cxnId="{DCF27C44-BAD0-49DF-837D-83EE9AE9E5F4}">
      <dgm:prSet/>
      <dgm:spPr/>
      <dgm:t>
        <a:bodyPr/>
        <a:lstStyle/>
        <a:p>
          <a:endParaRPr lang="zh-HK" altLang="en-US" sz="2800" b="1"/>
        </a:p>
      </dgm:t>
    </dgm:pt>
    <dgm:pt modelId="{11D2A155-3AAE-4EE8-B46C-77741C7C7210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itchFamily="34" charset="-120"/>
              <a:ea typeface="微軟正黑體" pitchFamily="34" charset="-120"/>
            </a:rPr>
            <a:t>公眾疑念</a:t>
          </a:r>
          <a:endParaRPr lang="zh-HK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DAD4F40E-9EF8-479D-966B-A3E66DF06D8D}" type="parTrans" cxnId="{4411ACAB-EBC2-40F9-92B2-A9B50E0E5EB5}">
      <dgm:prSet/>
      <dgm:spPr/>
      <dgm:t>
        <a:bodyPr/>
        <a:lstStyle/>
        <a:p>
          <a:endParaRPr lang="zh-TW" altLang="en-US" sz="2800" b="1"/>
        </a:p>
      </dgm:t>
    </dgm:pt>
    <dgm:pt modelId="{4BAC968C-5370-481E-83AB-1B0FE6C09F3E}" type="sibTrans" cxnId="{4411ACAB-EBC2-40F9-92B2-A9B50E0E5EB5}">
      <dgm:prSet/>
      <dgm:spPr/>
      <dgm:t>
        <a:bodyPr/>
        <a:lstStyle/>
        <a:p>
          <a:endParaRPr lang="zh-TW" altLang="en-US" sz="2800" b="1"/>
        </a:p>
      </dgm:t>
    </dgm:pt>
    <dgm:pt modelId="{BFE8E358-039B-44ED-8BA8-B679ADCBA9AA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itchFamily="34" charset="-120"/>
              <a:ea typeface="微軟正黑體" pitchFamily="34" charset="-120"/>
            </a:rPr>
            <a:t>吸納回收物料的容量限制</a:t>
          </a:r>
          <a:endParaRPr lang="zh-HK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8767E352-6786-4DCC-8E4B-E95E0AE04C6E}" type="parTrans" cxnId="{3A7F4831-9467-43AB-934E-D4B092DC83F4}">
      <dgm:prSet/>
      <dgm:spPr/>
      <dgm:t>
        <a:bodyPr/>
        <a:lstStyle/>
        <a:p>
          <a:endParaRPr lang="zh-TW" altLang="en-US" sz="2800" b="1"/>
        </a:p>
      </dgm:t>
    </dgm:pt>
    <dgm:pt modelId="{D00974CD-6651-4C2D-ABE2-10068AFC8E9E}" type="sibTrans" cxnId="{3A7F4831-9467-43AB-934E-D4B092DC83F4}">
      <dgm:prSet/>
      <dgm:spPr/>
      <dgm:t>
        <a:bodyPr/>
        <a:lstStyle/>
        <a:p>
          <a:endParaRPr lang="zh-TW" altLang="en-US" sz="2800" b="1"/>
        </a:p>
      </dgm:t>
    </dgm:pt>
    <dgm:pt modelId="{2BDB296B-2A92-41B2-BF68-C02282B4B335}" type="pres">
      <dgm:prSet presAssocID="{28DD4829-C6FF-453E-B78C-12590E5794A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D870E8C-8965-49CE-B244-671DCCE7BD4A}" type="pres">
      <dgm:prSet presAssocID="{28DD4829-C6FF-453E-B78C-12590E5794A0}" presName="diamond" presStyleLbl="bgShp" presStyleIdx="0" presStyleCnt="1"/>
      <dgm:spPr/>
      <dgm:t>
        <a:bodyPr/>
        <a:lstStyle/>
        <a:p>
          <a:endParaRPr lang="zh-TW" altLang="en-US"/>
        </a:p>
      </dgm:t>
    </dgm:pt>
    <dgm:pt modelId="{68081EC9-169E-4C50-B6F0-47F0311311DA}" type="pres">
      <dgm:prSet presAssocID="{28DD4829-C6FF-453E-B78C-12590E5794A0}" presName="quad1" presStyleLbl="node1" presStyleIdx="0" presStyleCnt="4" custScaleX="114261" custScaleY="107346" custLinFactNeighborX="-14625" custLinFactNeighborY="-39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E4DF68D8-43E1-45E4-818A-4D60D07127D9}" type="pres">
      <dgm:prSet presAssocID="{28DD4829-C6FF-453E-B78C-12590E5794A0}" presName="quad2" presStyleLbl="node1" presStyleIdx="1" presStyleCnt="4" custScaleX="115300" custScaleY="107347" custLinFactNeighborX="-2342" custLinFactNeighborY="-39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40A13056-C8CB-4175-B86E-415C7C64A323}" type="pres">
      <dgm:prSet presAssocID="{28DD4829-C6FF-453E-B78C-12590E5794A0}" presName="quad3" presStyleLbl="node1" presStyleIdx="2" presStyleCnt="4" custScaleX="114175" custScaleY="103702" custLinFactNeighborX="-13814" custLinFactNeighborY="-26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F7FA0C55-42EA-4BC9-8CD7-F024A459B97A}" type="pres">
      <dgm:prSet presAssocID="{28DD4829-C6FF-453E-B78C-12590E5794A0}" presName="quad4" presStyleLbl="node1" presStyleIdx="3" presStyleCnt="4" custScaleX="116342" custScaleY="103702" custLinFactNeighborX="-3472" custLinFactNeighborY="-35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HK" altLang="en-US"/>
        </a:p>
      </dgm:t>
    </dgm:pt>
  </dgm:ptLst>
  <dgm:cxnLst>
    <dgm:cxn modelId="{68F6E9A7-40B4-46FB-BE92-401EF284FF72}" type="presOf" srcId="{11D2A155-3AAE-4EE8-B46C-77741C7C7210}" destId="{E4DF68D8-43E1-45E4-818A-4D60D07127D9}" srcOrd="0" destOrd="0" presId="urn:microsoft.com/office/officeart/2005/8/layout/matrix3"/>
    <dgm:cxn modelId="{68C3EFC3-8EAF-44EC-954F-E93A0BE8525B}" type="presOf" srcId="{D17D3F61-9310-4500-B299-6056FB89507A}" destId="{68081EC9-169E-4C50-B6F0-47F0311311DA}" srcOrd="0" destOrd="0" presId="urn:microsoft.com/office/officeart/2005/8/layout/matrix3"/>
    <dgm:cxn modelId="{DCF27C44-BAD0-49DF-837D-83EE9AE9E5F4}" srcId="{28DD4829-C6FF-453E-B78C-12590E5794A0}" destId="{08475CBA-4784-409C-B290-9451DE445A53}" srcOrd="3" destOrd="0" parTransId="{620EE2E2-3D43-49B8-B6F1-80DF02496DCF}" sibTransId="{0A91EEE8-E3DF-4D3A-AB5B-71970BF520CD}"/>
    <dgm:cxn modelId="{CD7E81F0-DA49-487E-B47B-B97F0AFBA75A}" type="presOf" srcId="{BFE8E358-039B-44ED-8BA8-B679ADCBA9AA}" destId="{40A13056-C8CB-4175-B86E-415C7C64A323}" srcOrd="0" destOrd="0" presId="urn:microsoft.com/office/officeart/2005/8/layout/matrix3"/>
    <dgm:cxn modelId="{4E6F2CAD-1C03-4674-9219-2475063F1F1C}" type="presOf" srcId="{28DD4829-C6FF-453E-B78C-12590E5794A0}" destId="{2BDB296B-2A92-41B2-BF68-C02282B4B335}" srcOrd="0" destOrd="0" presId="urn:microsoft.com/office/officeart/2005/8/layout/matrix3"/>
    <dgm:cxn modelId="{3A7F4831-9467-43AB-934E-D4B092DC83F4}" srcId="{28DD4829-C6FF-453E-B78C-12590E5794A0}" destId="{BFE8E358-039B-44ED-8BA8-B679ADCBA9AA}" srcOrd="2" destOrd="0" parTransId="{8767E352-6786-4DCC-8E4B-E95E0AE04C6E}" sibTransId="{D00974CD-6651-4C2D-ABE2-10068AFC8E9E}"/>
    <dgm:cxn modelId="{4411ACAB-EBC2-40F9-92B2-A9B50E0E5EB5}" srcId="{28DD4829-C6FF-453E-B78C-12590E5794A0}" destId="{11D2A155-3AAE-4EE8-B46C-77741C7C7210}" srcOrd="1" destOrd="0" parTransId="{DAD4F40E-9EF8-479D-966B-A3E66DF06D8D}" sibTransId="{4BAC968C-5370-481E-83AB-1B0FE6C09F3E}"/>
    <dgm:cxn modelId="{D0E73D13-C397-48A7-91EC-9DC166727DDD}" type="presOf" srcId="{08475CBA-4784-409C-B290-9451DE445A53}" destId="{F7FA0C55-42EA-4BC9-8CD7-F024A459B97A}" srcOrd="0" destOrd="0" presId="urn:microsoft.com/office/officeart/2005/8/layout/matrix3"/>
    <dgm:cxn modelId="{4F4088D4-AFE6-4E84-B835-FC5E43170BF4}" srcId="{28DD4829-C6FF-453E-B78C-12590E5794A0}" destId="{D17D3F61-9310-4500-B299-6056FB89507A}" srcOrd="0" destOrd="0" parTransId="{E3F48F3C-C81A-448C-95FB-7F8C7045EBE1}" sibTransId="{68D29F54-AA1D-40FE-94F9-FC3FFEF006B3}"/>
    <dgm:cxn modelId="{63A94770-9E78-44B1-9E11-A26CE6B61D83}" type="presParOf" srcId="{2BDB296B-2A92-41B2-BF68-C02282B4B335}" destId="{8D870E8C-8965-49CE-B244-671DCCE7BD4A}" srcOrd="0" destOrd="0" presId="urn:microsoft.com/office/officeart/2005/8/layout/matrix3"/>
    <dgm:cxn modelId="{01ABFD89-CBBE-4641-9753-EA6916AF06BD}" type="presParOf" srcId="{2BDB296B-2A92-41B2-BF68-C02282B4B335}" destId="{68081EC9-169E-4C50-B6F0-47F0311311DA}" srcOrd="1" destOrd="0" presId="urn:microsoft.com/office/officeart/2005/8/layout/matrix3"/>
    <dgm:cxn modelId="{88B9A621-387D-4FA9-B90C-BF918E12FD8D}" type="presParOf" srcId="{2BDB296B-2A92-41B2-BF68-C02282B4B335}" destId="{E4DF68D8-43E1-45E4-818A-4D60D07127D9}" srcOrd="2" destOrd="0" presId="urn:microsoft.com/office/officeart/2005/8/layout/matrix3"/>
    <dgm:cxn modelId="{C3D3BEA9-5F3B-45BF-9D5D-2A9E0C005B50}" type="presParOf" srcId="{2BDB296B-2A92-41B2-BF68-C02282B4B335}" destId="{40A13056-C8CB-4175-B86E-415C7C64A323}" srcOrd="3" destOrd="0" presId="urn:microsoft.com/office/officeart/2005/8/layout/matrix3"/>
    <dgm:cxn modelId="{DF052EBA-7709-4E20-94EA-C2A12FF59A64}" type="presParOf" srcId="{2BDB296B-2A92-41B2-BF68-C02282B4B335}" destId="{F7FA0C55-42EA-4BC9-8CD7-F024A459B97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870E8C-8965-49CE-B244-671DCCE7BD4A}">
      <dsp:nvSpPr>
        <dsp:cNvPr id="0" name=""/>
        <dsp:cNvSpPr/>
      </dsp:nvSpPr>
      <dsp:spPr>
        <a:xfrm>
          <a:off x="1851818" y="0"/>
          <a:ext cx="4525963" cy="452596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81EC9-169E-4C50-B6F0-47F0311311DA}">
      <dsp:nvSpPr>
        <dsp:cNvPr id="0" name=""/>
        <dsp:cNvSpPr/>
      </dsp:nvSpPr>
      <dsp:spPr>
        <a:xfrm>
          <a:off x="1897773" y="294651"/>
          <a:ext cx="2016850" cy="18947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itchFamily="34" charset="-120"/>
              <a:ea typeface="微軟正黑體" pitchFamily="34" charset="-120"/>
            </a:rPr>
            <a:t>廢物量多</a:t>
          </a:r>
          <a:endParaRPr lang="zh-HK" altLang="en-US" sz="2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897773" y="294651"/>
        <a:ext cx="2016850" cy="1894791"/>
      </dsp:txXfrm>
    </dsp:sp>
    <dsp:sp modelId="{E4DF68D8-43E1-45E4-818A-4D60D07127D9}">
      <dsp:nvSpPr>
        <dsp:cNvPr id="0" name=""/>
        <dsp:cNvSpPr/>
      </dsp:nvSpPr>
      <dsp:spPr>
        <a:xfrm>
          <a:off x="4006318" y="294643"/>
          <a:ext cx="2035189" cy="18948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itchFamily="34" charset="-120"/>
              <a:ea typeface="微軟正黑體" pitchFamily="34" charset="-120"/>
            </a:rPr>
            <a:t>公眾疑念</a:t>
          </a:r>
          <a:endParaRPr lang="zh-HK" altLang="en-US" sz="2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006318" y="294643"/>
        <a:ext cx="2035189" cy="1894809"/>
      </dsp:txXfrm>
    </dsp:sp>
    <dsp:sp modelId="{40A13056-C8CB-4175-B86E-415C7C64A323}">
      <dsp:nvSpPr>
        <dsp:cNvPr id="0" name=""/>
        <dsp:cNvSpPr/>
      </dsp:nvSpPr>
      <dsp:spPr>
        <a:xfrm>
          <a:off x="1912847" y="2252005"/>
          <a:ext cx="2015332" cy="18304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itchFamily="34" charset="-120"/>
              <a:ea typeface="微軟正黑體" pitchFamily="34" charset="-120"/>
            </a:rPr>
            <a:t>吸納回收物料的容量限制</a:t>
          </a:r>
          <a:endParaRPr lang="zh-HK" altLang="en-US" sz="2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912847" y="2252005"/>
        <a:ext cx="2015332" cy="1830470"/>
      </dsp:txXfrm>
    </dsp:sp>
    <dsp:sp modelId="{F7FA0C55-42EA-4BC9-8CD7-F024A459B97A}">
      <dsp:nvSpPr>
        <dsp:cNvPr id="0" name=""/>
        <dsp:cNvSpPr/>
      </dsp:nvSpPr>
      <dsp:spPr>
        <a:xfrm>
          <a:off x="3977175" y="2235642"/>
          <a:ext cx="2053582" cy="183047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itchFamily="34" charset="-120"/>
              <a:ea typeface="微軟正黑體" pitchFamily="34" charset="-120"/>
            </a:rPr>
            <a:t>未完備的基礎建設</a:t>
          </a:r>
          <a:endParaRPr lang="zh-HK" altLang="en-US" sz="2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977175" y="2235642"/>
        <a:ext cx="2053582" cy="1830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B54888A4-6EC6-4C59-8186-07F706512CF8}" type="datetimeFigureOut">
              <a:rPr lang="zh-HK" altLang="en-US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DBD34A3-D48C-40FC-A903-A582E0C21ADA}" type="slidenum">
              <a:rPr lang="zh-HK" altLang="en-US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32754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7597B8AD-EAD8-4F93-97BA-0A642DDF1BAF}" type="datetimeFigureOut">
              <a:rPr lang="zh-HK" altLang="en-US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zh-HK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HK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66AE9C5-1912-4DFB-8FC8-053AEB7D4DA3}" type="slidenum">
              <a:rPr lang="zh-HK" altLang="en-US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126711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964358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HK" alt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13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980647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HK" alt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14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4707278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HK" alt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15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871152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16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662868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TW" altLang="en-US" baseline="0" dirty="0" smtClean="0"/>
              <a:t>廢物按量收費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都市固體廢物收費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已於</a:t>
            </a:r>
            <a:r>
              <a:rPr lang="en-US" altLang="zh-TW" baseline="0" dirty="0" smtClean="0"/>
              <a:t>2013</a:t>
            </a:r>
            <a:r>
              <a:rPr lang="zh-TW" altLang="en-US" baseline="0" dirty="0" smtClean="0"/>
              <a:t>年進行公眾參與過程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建築廢物收費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政府會檢討收費計劃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TW" altLang="en-US" baseline="0" dirty="0" smtClean="0"/>
              <a:t>生產者責任計劃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塑膠購物袋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政府已立法擴大生產者責任計劃，並會鼓勵自備購物袋 </a:t>
            </a:r>
            <a:r>
              <a:rPr lang="en-US" altLang="zh-TW" baseline="0" dirty="0" smtClean="0"/>
              <a:t>(BYOB)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廢電器電子產品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草擬法案，將其納入生產者責任計劃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飲品玻璃</a:t>
            </a:r>
            <a:r>
              <a:rPr lang="zh-TW" altLang="en-US" baseline="0" dirty="0" smtClean="0"/>
              <a:t>樽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因應諮詢結果草擬法案，或將擴大以涵蓋其他玻璃製品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其他廢物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評估需求及考慮能否將它們納入生產者責任計劃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TW" altLang="en-US" baseline="0" dirty="0" smtClean="0"/>
              <a:t>其他政策鼓勵措施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綠建環評 </a:t>
            </a:r>
            <a:r>
              <a:rPr lang="en-US" altLang="zh-TW" baseline="0" dirty="0" smtClean="0"/>
              <a:t>(BEAM</a:t>
            </a:r>
            <a:r>
              <a:rPr lang="zh-TW" altLang="en-US" baseline="0" dirty="0" smtClean="0"/>
              <a:t> </a:t>
            </a:r>
            <a:r>
              <a:rPr lang="en-US" altLang="zh-TW" baseline="0" dirty="0" smtClean="0"/>
              <a:t>Plus)</a:t>
            </a:r>
            <a:r>
              <a:rPr lang="zh-TW" altLang="en-US" baseline="0" dirty="0" smtClean="0"/>
              <a:t> 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 研究綠建環評（本地全面的樓宇環保評估計劃）可如何推廣樓宇在建築和使用階段減少廢物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環保採購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定期檢視環保採購名單上政府部門常用產品的環保規格，並繼續推廣政府的環保採購政策</a:t>
            </a:r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17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8337516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aseline="0" dirty="0" smtClean="0"/>
              <a:t>減少廚餘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惜食香港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惜食香運動委員會於</a:t>
            </a:r>
            <a:r>
              <a:rPr lang="en-US" altLang="zh-TW" baseline="0" dirty="0" smtClean="0"/>
              <a:t>2012</a:t>
            </a:r>
            <a:r>
              <a:rPr lang="zh-TW" altLang="en-US" baseline="0" dirty="0" smtClean="0"/>
              <a:t>年</a:t>
            </a:r>
            <a:r>
              <a:rPr lang="en-US" altLang="zh-TW" baseline="0" dirty="0" smtClean="0"/>
              <a:t>12</a:t>
            </a:r>
            <a:r>
              <a:rPr lang="zh-TW" altLang="en-US" baseline="0" dirty="0" smtClean="0"/>
              <a:t>月成立，目前正在擬備以家庭、企業和學校等為對象的計劃，旨在幫助他們避免產生及減少廚餘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	–</a:t>
            </a:r>
            <a:r>
              <a:rPr lang="zh-TW" altLang="en-US" baseline="0" dirty="0" smtClean="0"/>
              <a:t>支援餐飲及相關業界、婦女及其他團體進行減少廚餘項目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	–</a:t>
            </a:r>
            <a:r>
              <a:rPr lang="zh-TW" altLang="en-US" baseline="0" dirty="0" smtClean="0"/>
              <a:t>鼓勵餐飲和相關業界進行食物捐贈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回收廚餘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環境及自然保育基金已預留</a:t>
            </a:r>
            <a:r>
              <a:rPr lang="en-US" altLang="zh-TW" baseline="0" dirty="0" smtClean="0"/>
              <a:t>5,000</a:t>
            </a:r>
            <a:r>
              <a:rPr lang="zh-TW" altLang="en-US" baseline="0" dirty="0" smtClean="0"/>
              <a:t>萬元支持屋苑廚餘循環再造項目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	–</a:t>
            </a:r>
            <a:r>
              <a:rPr lang="zh-TW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</a:t>
            </a:r>
            <a:r>
              <a:rPr lang="en-US" altLang="zh-TW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2010</a:t>
            </a:r>
            <a:r>
              <a:rPr lang="zh-TW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年推出廚餘循環再造合作計劃，推動工商業界減廢和善用九龍灣廚餘試驗處理設施回收廚餘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aseline="0" dirty="0" smtClean="0"/>
              <a:t>環境及自然保育基金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支援社區動員計劃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aseline="0" dirty="0" smtClean="0"/>
              <a:t>社區合作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業界持份者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與各業界持份者合作減少廢物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區議會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與區議會、地區團體和非政府機構合作，擴展及擴大動員範圍，以及優化廢物回收設施的分佈率</a:t>
            </a:r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18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012675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aseline="0" dirty="0" smtClean="0"/>
              <a:t>回收基建設施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社區環保站 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政府以先導方式設立五個社區環保站，由非政府機構營運，把綠色生活融入社區，在此示範及實踐廢物避免產生、減少及重用。自</a:t>
            </a:r>
            <a:r>
              <a:rPr lang="en-US" altLang="zh-TW" baseline="0" dirty="0" smtClean="0"/>
              <a:t>2013</a:t>
            </a:r>
            <a:r>
              <a:rPr lang="zh-TW" altLang="en-US" baseline="0" dirty="0" smtClean="0"/>
              <a:t>年底起，將分階段啓用環保站，經營期為三年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公眾貨物裝卸區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為回收業提供穩定的泊位設施，有助進行出口業務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廢物源頭分類及收集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提升回收網絡，檢討回收設施質量、工人表現和額外資源之需求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	–</a:t>
            </a:r>
            <a:r>
              <a:rPr lang="zh-TW" altLang="en-US" baseline="0" dirty="0" smtClean="0"/>
              <a:t>研究優化回收箱的成效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	–</a:t>
            </a:r>
            <a:r>
              <a:rPr lang="zh-TW" altLang="en-US" baseline="0" dirty="0" smtClean="0"/>
              <a:t>就公共交通場地增設廢物回收設施諮詢業界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	–</a:t>
            </a:r>
            <a:r>
              <a:rPr lang="zh-TW" altLang="en-US" baseline="0" dirty="0" smtClean="0"/>
              <a:t>繼續加強推行廢物源頭分類計劃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TW" altLang="en-US" baseline="0" dirty="0" smtClean="0"/>
              <a:t>循環再造基建設施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廢電器電子產品處理設施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在環保園建立廢電器電子產品處理設施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污泥處理設施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將於</a:t>
            </a:r>
            <a:r>
              <a:rPr lang="en-US" altLang="zh-TW" baseline="0" dirty="0" smtClean="0"/>
              <a:t>2013</a:t>
            </a:r>
            <a:r>
              <a:rPr lang="zh-TW" altLang="en-US" baseline="0" dirty="0" smtClean="0"/>
              <a:t>年底啟用，處理淨化海港計劃</a:t>
            </a:r>
            <a:r>
              <a:rPr lang="en-US" altLang="zh-TW" baseline="0" dirty="0" smtClean="0"/>
              <a:t>(HATS)</a:t>
            </a:r>
            <a:r>
              <a:rPr lang="zh-TW" altLang="en-US" baseline="0" dirty="0" smtClean="0"/>
              <a:t>和區域污水處理工程產生的所有污泥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有機資源回收中心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第一期處理量為每天</a:t>
            </a:r>
            <a:r>
              <a:rPr lang="en-US" altLang="zh-TW" baseline="0" dirty="0" smtClean="0"/>
              <a:t>200</a:t>
            </a:r>
            <a:r>
              <a:rPr lang="zh-TW" altLang="en-US" baseline="0" dirty="0" smtClean="0"/>
              <a:t>噸，現正招標，預計</a:t>
            </a:r>
            <a:r>
              <a:rPr lang="en-US" altLang="zh-TW" baseline="0" dirty="0" smtClean="0"/>
              <a:t>2016</a:t>
            </a:r>
            <a:r>
              <a:rPr lang="zh-TW" altLang="en-US" baseline="0" dirty="0" smtClean="0"/>
              <a:t>年啓用</a:t>
            </a:r>
            <a:endParaRPr lang="en-US" altLang="zh-TW" baseline="0" dirty="0" smtClean="0"/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第二期處理量為每天</a:t>
            </a:r>
            <a:r>
              <a:rPr lang="en-US" altLang="zh-TW" baseline="0" dirty="0" smtClean="0"/>
              <a:t>300</a:t>
            </a:r>
            <a:r>
              <a:rPr lang="zh-TW" altLang="en-US" baseline="0" dirty="0" smtClean="0"/>
              <a:t>噸， 預計</a:t>
            </a:r>
            <a:r>
              <a:rPr lang="en-US" altLang="zh-TW" baseline="0" dirty="0" smtClean="0"/>
              <a:t>2017</a:t>
            </a:r>
            <a:r>
              <a:rPr lang="zh-TW" altLang="en-US" baseline="0" dirty="0" smtClean="0"/>
              <a:t>年啓用</a:t>
            </a:r>
            <a:endParaRPr lang="en-US" altLang="zh-TW" baseline="0" dirty="0" smtClean="0"/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進行第三期或更多選址規劃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綜合廢物管理設施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申請撥款</a:t>
            </a:r>
            <a:r>
              <a:rPr lang="en-US" altLang="zh-TW" baseline="0" dirty="0" smtClean="0"/>
              <a:t>(</a:t>
            </a:r>
            <a:r>
              <a:rPr lang="zh-TW" altLang="en-US" baseline="0" dirty="0" smtClean="0"/>
              <a:t>視乎司法覆核結果而定</a:t>
            </a:r>
            <a:r>
              <a:rPr lang="en-US" altLang="zh-TW" baseline="0" dirty="0" smtClean="0"/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TW" altLang="en-US" baseline="0" dirty="0" smtClean="0"/>
              <a:t>末端處置基建設施</a:t>
            </a:r>
            <a:endParaRPr lang="en-US" altLang="zh-TW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baseline="0" dirty="0" smtClean="0"/>
              <a:t>擴建堆填區</a:t>
            </a:r>
            <a:r>
              <a:rPr lang="en-US" altLang="zh-TW" baseline="0" dirty="0" smtClean="0"/>
              <a:t>–</a:t>
            </a:r>
            <a:r>
              <a:rPr lang="zh-TW" altLang="en-US" baseline="0" dirty="0" smtClean="0"/>
              <a:t>於</a:t>
            </a:r>
            <a:r>
              <a:rPr lang="en-US" altLang="zh-TW" baseline="0" dirty="0" smtClean="0"/>
              <a:t>2013</a:t>
            </a:r>
            <a:r>
              <a:rPr lang="zh-TW" altLang="en-US" baseline="0" dirty="0" smtClean="0"/>
              <a:t>申請撥款擴建新界東北堆填區、新界東南堆填區及新界西堆填區</a:t>
            </a:r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19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436682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20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945324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提高廢物收集行業的專業水平</a:t>
            </a:r>
            <a:r>
              <a:rPr lang="en-US" altLang="zh-TW" baseline="0" dirty="0" smtClean="0"/>
              <a:t>–</a:t>
            </a:r>
            <a:r>
              <a:rPr lang="zh-TW" altLang="en-US" dirty="0" smtClean="0"/>
              <a:t>居民對廢物收集服務如效率、衞生程度等有更高要求，這可提高廢物收集行業的專業水平</a:t>
            </a:r>
            <a:endParaRPr lang="en-US" altLang="zh-TW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當廢物分類和廢物按量徵費成為生活一部分時，物業管理人員亦須把「惜物、減廢」的管理作為他們的核心工作之一</a:t>
            </a:r>
            <a:endParaRPr lang="en-US" altLang="zh-TW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由廢物收集到棄置的工作鏈上，將會出現更多就業機會及新職位</a:t>
            </a:r>
            <a:endParaRPr lang="en-US" altLang="zh-TW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減少廢物的共同效益</a:t>
            </a:r>
            <a:r>
              <a:rPr lang="en-US" altLang="zh-TW" baseline="0" dirty="0" smtClean="0"/>
              <a:t>–</a:t>
            </a:r>
            <a:r>
              <a:rPr lang="zh-TW" altLang="en-US" dirty="0" smtClean="0"/>
              <a:t>減少廢物的同時，亦可減少空氣污染，例如減少運送廢物的貨車數目及燃料</a:t>
            </a:r>
            <a:endParaRPr lang="en-US" altLang="zh-TW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廢物處理及堆填設施的相關排放量亦會隨之減少。不單只改善空氣質素，連導致全球暖化的溫室氣體排放亦會相應減少</a:t>
            </a:r>
            <a:endParaRPr lang="en-US" altLang="zh-TW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透過全民參與減廢相關計劃，並與地區領袖和區議會積極和居民及商界合作，可加強社</a:t>
            </a:r>
            <a:r>
              <a:rPr lang="zh-TW" altLang="zh-TW" dirty="0" smtClean="0"/>
              <a:t>區的</a:t>
            </a:r>
            <a:r>
              <a:rPr lang="zh-TW" altLang="en-US" dirty="0" smtClean="0"/>
              <a:t>凝聚力</a:t>
            </a:r>
            <a:endParaRPr lang="en-US" altLang="zh-TW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zh-HK" alt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21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67151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22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1691058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藍圖的具體目標是</a:t>
            </a:r>
            <a:r>
              <a:rPr lang="en-US" altLang="zh-TW" dirty="0" smtClean="0"/>
              <a:t>2022</a:t>
            </a:r>
            <a:r>
              <a:rPr lang="zh-TW" altLang="en-US" dirty="0" smtClean="0"/>
              <a:t>年或以前，將都市固體廢物人均棄置量，由現時每日</a:t>
            </a:r>
            <a:r>
              <a:rPr lang="en-US" altLang="zh-TW" dirty="0" smtClean="0"/>
              <a:t>1.27</a:t>
            </a:r>
            <a:r>
              <a:rPr lang="zh-TW" altLang="en-US" dirty="0" smtClean="0"/>
              <a:t>公斤減至</a:t>
            </a:r>
            <a:r>
              <a:rPr lang="en-US" altLang="zh-TW" dirty="0" smtClean="0"/>
              <a:t>0.8</a:t>
            </a:r>
            <a:r>
              <a:rPr lang="zh-TW" altLang="en-US" dirty="0" smtClean="0"/>
              <a:t>公斤或以下。整體的減廢比率達</a:t>
            </a:r>
            <a:r>
              <a:rPr lang="en-US" altLang="zh-TW" dirty="0" smtClean="0"/>
              <a:t>40%</a:t>
            </a:r>
            <a:r>
              <a:rPr lang="zh-TW" altLang="en-US" dirty="0" smtClean="0"/>
              <a:t>。</a:t>
            </a:r>
            <a:r>
              <a:rPr lang="en-US" altLang="zh-TW" dirty="0" smtClean="0"/>
              <a:t>2017</a:t>
            </a:r>
            <a:r>
              <a:rPr lang="zh-TW" altLang="en-US" dirty="0" smtClean="0"/>
              <a:t>年為中期目標，預期該年的都市固體廢物人均棄置量為每日</a:t>
            </a:r>
            <a:r>
              <a:rPr lang="en-US" altLang="zh-TW" dirty="0" smtClean="0"/>
              <a:t>1</a:t>
            </a:r>
            <a:r>
              <a:rPr lang="zh-TW" altLang="en-US" dirty="0" smtClean="0"/>
              <a:t>公斤，較</a:t>
            </a:r>
            <a:r>
              <a:rPr lang="en-US" altLang="zh-TW" dirty="0" smtClean="0"/>
              <a:t>2011</a:t>
            </a:r>
            <a:r>
              <a:rPr lang="zh-TW" altLang="en-US" dirty="0" smtClean="0"/>
              <a:t>年減少</a:t>
            </a:r>
            <a:r>
              <a:rPr lang="en-US" altLang="zh-TW" dirty="0" smtClean="0"/>
              <a:t>20%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另外的具體目標，是於</a:t>
            </a:r>
            <a:r>
              <a:rPr lang="en-US" altLang="zh-TW" dirty="0" smtClean="0"/>
              <a:t>2022</a:t>
            </a:r>
            <a:r>
              <a:rPr lang="zh-TW" altLang="en-US" dirty="0" smtClean="0"/>
              <a:t>年或以前，將香港的廢物資源管理比例轉變。於</a:t>
            </a:r>
            <a:r>
              <a:rPr lang="en-US" altLang="zh-TW" dirty="0" smtClean="0"/>
              <a:t>2011</a:t>
            </a:r>
            <a:r>
              <a:rPr lang="zh-TW" altLang="en-US" dirty="0" smtClean="0"/>
              <a:t>年，本港的堆填率為</a:t>
            </a:r>
            <a:r>
              <a:rPr lang="en-US" altLang="zh-TW" dirty="0" smtClean="0"/>
              <a:t>52%</a:t>
            </a:r>
            <a:r>
              <a:rPr lang="zh-TW" altLang="en-US" dirty="0" smtClean="0"/>
              <a:t>，回收率為</a:t>
            </a:r>
            <a:r>
              <a:rPr lang="en-US" altLang="zh-TW" dirty="0" smtClean="0"/>
              <a:t>48%</a:t>
            </a:r>
            <a:r>
              <a:rPr lang="zh-TW" altLang="en-US" dirty="0" smtClean="0"/>
              <a:t>。藍圖的目標，是在</a:t>
            </a:r>
            <a:r>
              <a:rPr lang="en-US" altLang="zh-TW" dirty="0" smtClean="0"/>
              <a:t>2022</a:t>
            </a:r>
            <a:r>
              <a:rPr lang="zh-TW" altLang="en-US" dirty="0" smtClean="0"/>
              <a:t>年，把回收率提高至</a:t>
            </a:r>
            <a:r>
              <a:rPr lang="en-US" altLang="zh-TW" dirty="0" smtClean="0"/>
              <a:t>55%</a:t>
            </a:r>
            <a:r>
              <a:rPr lang="zh-TW" altLang="en-US" dirty="0" smtClean="0"/>
              <a:t>，另外有</a:t>
            </a:r>
            <a:r>
              <a:rPr lang="en-US" altLang="zh-TW" dirty="0" smtClean="0"/>
              <a:t>23%</a:t>
            </a:r>
            <a:r>
              <a:rPr lang="zh-TW" altLang="en-US" dirty="0" smtClean="0"/>
              <a:t>的廢物以轉廢為能方式處理，令堆填的比例降至</a:t>
            </a:r>
            <a:r>
              <a:rPr lang="en-US" altLang="zh-TW" dirty="0" smtClean="0"/>
              <a:t>22%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4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0037132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HK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1995</a:t>
            </a:r>
            <a:r>
              <a:rPr lang="zh-HK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年，台北市每天人均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廢物棄置量與香港接近，但其後開始顯著下降。最大減幅是在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2000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年至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2011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年間，台北市的人均家戶垃圾棄置量從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1.11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公斤降至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0.39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公斤，減幅達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65%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。而二百多萬台北市人口所剩餘的廢物則由三座焚化爐（總處理量達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4,200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噸）和堆填區處理。</a:t>
            </a:r>
            <a:endParaRPr lang="en-US" altLang="zh-TW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至於南韓，在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1995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年後數年間的人均廢物棄置量亦減少四成，餘下的廢物則透過焚化爐和堆填區處理。以其首都首爾市為例，人口約為一千萬，設有四座焚化爐處理都市固體廢物，每天處理總量為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2,850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噸。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25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2854711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香港每日的人均家居廢物產量，較亞洲其它經濟發展相近的城市偏高，香港須制訂一套整全而刻不容緩的決策與行動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《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香港資源循環藍圖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2013-2022》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，為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未來十年訂立明確的目標和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行動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時間表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目標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為</a:t>
            </a:r>
            <a:r>
              <a:rPr lang="en-US" altLang="zh-Hant" dirty="0" smtClean="0">
                <a:latin typeface="微軟正黑體" pitchFamily="34" charset="-120"/>
                <a:ea typeface="微軟正黑體" pitchFamily="34" charset="-120"/>
              </a:rPr>
              <a:t>2022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年或以前減少</a:t>
            </a:r>
            <a:r>
              <a:rPr lang="en-US" altLang="zh-Hant" dirty="0" smtClean="0">
                <a:latin typeface="微軟正黑體" pitchFamily="34" charset="-120"/>
                <a:ea typeface="微軟正黑體" pitchFamily="34" charset="-120"/>
              </a:rPr>
              <a:t>40%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的都市固體廢物人均棄置量 </a:t>
            </a:r>
            <a:endParaRPr lang="en-US" altLang="zh-Hant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26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40613749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dirty="0" smtClean="0">
              <a:solidFill>
                <a:srgbClr val="FF000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28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13229067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29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14380607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堆填區瀕飽和 黃錦星：擴建不容再拖　</a:t>
            </a:r>
            <a:r>
              <a:rPr lang="en-US" altLang="zh-TW" dirty="0" smtClean="0"/>
              <a:t>2014</a:t>
            </a:r>
            <a:r>
              <a:rPr lang="zh-TW" altLang="en-US" dirty="0" smtClean="0"/>
              <a:t>年</a:t>
            </a:r>
            <a:r>
              <a:rPr lang="en-US" altLang="zh-TW" dirty="0" smtClean="0"/>
              <a:t>9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14</a:t>
            </a:r>
            <a:r>
              <a:rPr lang="zh-TW" altLang="en-US" dirty="0" smtClean="0"/>
              <a:t>日</a:t>
            </a:r>
            <a:endParaRPr lang="zh-TW" alt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【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本報訊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】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擴建「三堆一爐」撥款申請最快下月底闖關立法會財委會，環境局局長黃錦星昨表示，「三堆一爐」議題討論已逾十年，若推倒重來恐需花費同樣時間，在三個堆填區瀕臨飽和的現實下不容再討論。對於會否補貼受影響地區，黃錦星指考慮用硬件配套回饋當區居民，例如外國有焚化爐設暖水泳池，但要待擴建「三堆一爐」撥款獲通過後才會與居民商討細節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由個別地區承擔不公平</a:t>
            </a: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黃錦星昨出席香港綠色建築議會及建造業議會舉辦的「青年綠建論壇」，與三十位參加模擬立法會辯論的大專生對話。有學生質疑「三堆一爐」由個別地區承擔全港廢物有違公平原則，黃錦星回應指，堆填區現時選址以東南西北四個方向分割是合理布局，又指港府年底將就未來廢物處理設施規劃作研究。</a:t>
            </a: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參加論壇的大專生昨激辯本港建築廢料收費應否增加，有扮演測量界立法會議員的學生擔心收費增加業界成本，增幅最終轉嫁市民；但亦有學生指，自二○○五年推行建築廢料收費至今未曾加價，收費應與通脹掛鈎，推高廢料回收率，黃錦星認同相關收費有加價空間。</a:t>
            </a:r>
          </a:p>
          <a:p>
            <a:endParaRPr lang="en-US" altLang="zh-TW" dirty="0" smtClean="0"/>
          </a:p>
          <a:p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 三 堆 一 爐 」 成功闖首關　</a:t>
            </a:r>
            <a:r>
              <a:rPr lang="en-US" altLang="zh-TW" dirty="0" smtClean="0"/>
              <a:t>2014</a:t>
            </a:r>
            <a:r>
              <a:rPr lang="zh-TW" altLang="en-US" dirty="0" smtClean="0"/>
              <a:t>年</a:t>
            </a:r>
            <a:r>
              <a:rPr lang="en-US" altLang="zh-TW" dirty="0" smtClean="0"/>
              <a:t>3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29</a:t>
            </a:r>
            <a:r>
              <a:rPr lang="zh-TW" altLang="en-US" dirty="0" smtClean="0"/>
              <a:t>日 </a:t>
            </a:r>
            <a:endParaRPr lang="en-US" altLang="zh-TW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星島日報報道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政府擴建三個堆填區和興建石鼓洲焚化爐方案，昨獲立法會環境事務委員會表決通過，下月提交工務小組，申請撥款在望。普遍議員昨對興建焚化爐的反對聲較小，多人要求將堆填區和焚化爐分拆表決，環境局局長黃錦星重申有必要將「三堆一爐」一併考慮。有將軍澳居民聲言下月發起遊行，阻塞垃圾車進出堆填區。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立法會環境事務委員會昨早繼續舉行公聽會，出席的多個地區團體反對擴建堆填區，認為應先做好回收和減廢工作；工程師學會和香港綠色建築議會就支持興建焚化爐。多名西貢區區議員和將軍澳居民更在立法會外，出動「吊機車」拉起橫額示威，要求關閉將軍澳堆填區。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endParaRPr lang="en-US" altLang="zh-TW" dirty="0" smtClean="0"/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多個政黨昨先後表態，以反對擴建堆填區聲音較多。自由黨議員易志明表明支持興建焚化爐，但地區對堆填區擴建有憂慮，認為應該分拆表決。民主黨胡志偉亦指，不反對興建焚化爐，但反對擴建三個堆填區，批評政務司司長林鄭月娥主持的跨部門督導委員會未見成效，擔心當局「堆填區急就章，但回收就歎慢板。」公民黨陳家洛和人民力量陳偉業均反對「三堆一爐」。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endParaRPr lang="en-US" altLang="zh-TW" dirty="0" smtClean="0"/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經民聯盧偉國和民建聯陳克勤則表明，支持把「三堆一爐」議案交到工務小組。陳克勤說，只是暫時支持議案，在工務小組和財委會的投票意向，仍須視乎政府對地區的補償方案和減廢工作。民建聯葛珮帆更說：「你會否過到就放軟手腳，過了海就神仙，一把火燒晒佢，或堆晒落堆填區就算數？」</a:t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將軍澳居民一直強烈反對擴建堆填區，公民黨湯家驊認為，將「三堆一爐」捆綁表決，「將軍澳居民覺得被擺上枱，如果通過不到，就賴了將軍澳居民，令其他堆填工程及焚化爐，都要揹上罪名，我覺得好不負責任。」</a:t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新民主同盟范國威提出「三堆一爐」分拆投票，並動議反對擴建將軍澳堆填區；民主黨胡志偉提出修訂，認為各區應共同承擔，提出反對三個堆填區擴建，兩項動議均被否決。</a:t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環境事務委員會最後就是否支持「三堆一爐」提交工務小組進行表決，在民建聯、經民聯和公共專業聯盟議員莫乃光共九票支持，民主黨、公民黨、新民主同盟、人民力量共六票反對下，最終獲得通過，政府先勝一仗。</a:t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環境局局長黃錦星昨未有就議員要求分拆讓步，強調焚化爐至少七、八年後才能落成，擴建三個堆填區有逼切性，又指「三堆一爐」有民意基礎，會維持方案。</a:t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終極關閉將軍澳堆填區大聯盟揚言下月舉行大遊行，阻塞垃圾車進出環保大道，反對將軍澳堆填區擴建。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32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42503347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石鼓洲焚化爐申撥款 造價</a:t>
            </a:r>
            <a:r>
              <a:rPr lang="en-US" altLang="zh-TW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年飈升六成 　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2014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日</a:t>
            </a:r>
          </a:p>
          <a:p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【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明報專訊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】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政府就石鼓洲興建垃圾焚化爐及擴建新界東南堆填區兩項計劃，再到立法會闖關。環境局提交予立法會的文件顯示，根據最新工程造價，石鼓洲垃圾焚化爐工程費達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182.1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億元，較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149.6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億元增加約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22%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，若與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2011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113.8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億元相比，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年內增幅更達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60%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。立法會環保事務委員會主席何秀蘭認為，政府須詳細交代焚化爐造價於短期內飈升的原因。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申</a:t>
            </a:r>
            <a:r>
              <a:rPr lang="en-US" altLang="zh-TW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182</a:t>
            </a: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 議員促交代飈升原因</a:t>
            </a: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委員會下周一（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日）將開會討論，並於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月提交財委會申請撥款。環境局文件解釋，當局是因應通脹及現金流量的因素，修訂石鼓洲焚化爐造價。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根據資料，當局計劃於長洲西面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3.5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公里的石鼓洲旁填海約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公頃，興建人工島及建造垃圾焚化爐，預料每日可處理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3000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公噸固體廢物。每年營運成本約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4.2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因港珠澳橋司法覆核 延申撥款</a:t>
            </a: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環境局會以「設計、建造及營運」合約招標，營運階段合約期為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年。由於石鼓洲建焚化爐正在司法覆核階段，當局稱會等待有結果後才批出合約，若能於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2015/16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年度批出，估計焚化爐可於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2021/22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年度啟用。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按環境局於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2008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年估算，當年興建焚化爐造價僅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億元，但受港珠澳大橋司法覆核案影響，延至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年當局才向立法會申請撥款，造價已增至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149.6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億元，但不獲批准。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議員倡填海建焚化爐分拆招標</a:t>
            </a: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委員會副主席陳克勤認為，政府以單一合約綑綁填海及興建焚化爐招標，造價肯定較分拆兩項工程為高，建議政府分拆合約招標，以減低工程成本。世界綠色組織政策倡議經理黃俊賢認為，焚化爐造價昂貴，但以本港目前廢物量情况，看不到不用焚化爐的選擇，只能無奈接受；但他強調，政府應先做好源頭減廢工作，以減少焚化垃圾數量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將軍澳擴堆填區造價增一成</a:t>
            </a: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至於擴建將軍澳新界東南堆填區，費用亦由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年的約為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17.6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億元，增至今年的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19.97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億元，增幅約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13%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。環境局稱，若不展開擴建，新界東南堆填區將於明年飽和。</a:t>
            </a:r>
          </a:p>
          <a:p>
            <a:endParaRPr lang="en-US" altLang="zh-HK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環保大道空氣污染爆錶　</a:t>
            </a:r>
            <a:r>
              <a:rPr lang="en-US" altLang="zh-TW" dirty="0" smtClean="0"/>
              <a:t>2014</a:t>
            </a:r>
            <a:r>
              <a:rPr lang="zh-TW" altLang="en-US" dirty="0" smtClean="0"/>
              <a:t>年</a:t>
            </a:r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15</a:t>
            </a:r>
            <a:r>
              <a:rPr lang="zh-TW" altLang="en-US" dirty="0" smtClean="0"/>
              <a:t>日</a:t>
            </a:r>
            <a:endParaRPr lang="zh-TW" alt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【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本報訊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】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環境局「三堆一爐」撥款申請遇到強烈地區反響，環境保護署最新文件披露，將軍澳環保大道的空氣污染物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PM2.5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微細懸浮粒子水平高企，去年十二月至今年三月的四個月期間，一度曾錄得最高讀數達一百二十二微克，遠超香港空氣質素指標濃度限值逾六成，更有九天達全港一般監測站最高讀數的「爆錶」水平。有西貢區議員指測量點接近日出康城及領都等住宅，反映區內污染嚴重威脅居民健康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環保署去年應西貢區議會要求，在環保大道旁的大赤沙消防局，裝設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PM2.5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懸浮粒子測量儀器。局方數據顯示，去年十二月初至今年三月底期間，環保大道的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PM2.5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懸浮粒子濃度，有十八日錄得超出本港法定限值七十五微克（二十四小時平均值），更有九日超出或等同全港十八區一般監測站錄得的最高讀數。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料實際情況更嚴重</a:t>
            </a: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環境局去年起推出每日清洗環保大道十次等措施減低區內污染，對於措施成效，環境局至截稿前未回覆。西貢區議員方國珊說測量儀器設於消防局天台，料環保大道的路邊污染的實際情況更嚴重。她促請局方將提交立法會工務小組委員會的「一堆一爐」撥款申請分拆討論，先通過興建焚化爐，並讓其他較少爭議的工程項目先行表決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健康空氣行動行政總裁鄺芯妍稱，世界衞生組織的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PM2.5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懸浮粒子標準限值為二十五，較香港更嚴謹，超標代表空氣有損健康。地球之友高級環境事務主任周月翔稱，環保大道多重型柴油車行駛，錄得高污染物濃度屬預期之內。</a:t>
            </a:r>
          </a:p>
          <a:p>
            <a:endParaRPr lang="en-US" altLang="zh-HK" dirty="0" smtClean="0"/>
          </a:p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33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674439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5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953456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6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51509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7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699464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8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764627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9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579146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 smtClean="0"/>
              <a:t>香港每年產生超過</a:t>
            </a:r>
            <a:r>
              <a:rPr lang="en-US" altLang="zh-TW" dirty="0" smtClean="0"/>
              <a:t>600</a:t>
            </a:r>
            <a:r>
              <a:rPr lang="zh-TW" altLang="en-US" dirty="0" smtClean="0"/>
              <a:t>萬公噸都市固體廢物，當中超過</a:t>
            </a:r>
            <a:r>
              <a:rPr lang="en-US" altLang="zh-TW" dirty="0" smtClean="0"/>
              <a:t>50%</a:t>
            </a:r>
            <a:r>
              <a:rPr lang="zh-TW" altLang="en-US" dirty="0" smtClean="0"/>
              <a:t>棄置於</a:t>
            </a:r>
            <a:r>
              <a:rPr lang="en-US" altLang="zh-TW" dirty="0" smtClean="0"/>
              <a:t>3</a:t>
            </a:r>
            <a:r>
              <a:rPr lang="zh-TW" altLang="en-US" dirty="0" smtClean="0"/>
              <a:t>個策略性堆填區。三個策略性堆填區將於</a:t>
            </a:r>
            <a:r>
              <a:rPr lang="en-US" altLang="zh-TW" dirty="0" smtClean="0"/>
              <a:t>2015</a:t>
            </a:r>
            <a:r>
              <a:rPr lang="zh-TW" altLang="en-US" dirty="0" smtClean="0"/>
              <a:t>年起陸續飽和。預計爆滿年期：新界東南堆填區（</a:t>
            </a:r>
            <a:r>
              <a:rPr lang="en-US" altLang="zh-TW" dirty="0" smtClean="0"/>
              <a:t>2015</a:t>
            </a:r>
            <a:r>
              <a:rPr lang="zh-TW" altLang="en-US" dirty="0" smtClean="0"/>
              <a:t>年）、新界東北堆填區（</a:t>
            </a:r>
            <a:r>
              <a:rPr lang="en-US" altLang="zh-TW" dirty="0" smtClean="0"/>
              <a:t>2017</a:t>
            </a:r>
            <a:r>
              <a:rPr lang="zh-TW" altLang="en-US" dirty="0" smtClean="0"/>
              <a:t>年）、新界西堆填區（</a:t>
            </a:r>
            <a:r>
              <a:rPr lang="en-US" altLang="zh-TW" dirty="0" smtClean="0"/>
              <a:t>2019</a:t>
            </a:r>
            <a:r>
              <a:rPr lang="zh-TW" altLang="en-US" dirty="0" smtClean="0"/>
              <a:t>年）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11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1153003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考慮到上述的香港廢物挑戰，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《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藍圖</a:t>
            </a:r>
            <a:r>
              <a:rPr lang="en-US" altLang="zh-TW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》</a:t>
            </a:r>
            <a:r>
              <a:rPr lang="zh-TW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行動綱領會建基於提高社會動員，加上適當的政策法規，以及處置各類廢物所需的基礎設施，以減少廢物，緩解堆填區的壓力。鑑於過去在廢物管理中採取的一系列措施，政府相信，香港將可在堅實基礎上，更上一層樓。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12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7648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群組 20"/>
          <p:cNvGrpSpPr/>
          <p:nvPr userDrawn="1"/>
        </p:nvGrpSpPr>
        <p:grpSpPr>
          <a:xfrm>
            <a:off x="0" y="0"/>
            <a:ext cx="9144000" cy="6885384"/>
            <a:chOff x="0" y="0"/>
            <a:chExt cx="9144000" cy="6885384"/>
          </a:xfrm>
        </p:grpSpPr>
        <p:grpSp>
          <p:nvGrpSpPr>
            <p:cNvPr id="15" name="群組 14"/>
            <p:cNvGrpSpPr/>
            <p:nvPr userDrawn="1"/>
          </p:nvGrpSpPr>
          <p:grpSpPr>
            <a:xfrm>
              <a:off x="0" y="72008"/>
              <a:ext cx="9144000" cy="6813376"/>
              <a:chOff x="0" y="44624"/>
              <a:chExt cx="9144000" cy="6813376"/>
            </a:xfrm>
          </p:grpSpPr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5647" t="11085" r="13689" b="4517"/>
              <a:stretch>
                <a:fillRect/>
              </a:stretch>
            </p:blipFill>
            <p:spPr bwMode="auto">
              <a:xfrm>
                <a:off x="0" y="188640"/>
                <a:ext cx="9144000" cy="65527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40070" t="94280" r="42217" b="1284"/>
              <a:stretch>
                <a:fillRect/>
              </a:stretch>
            </p:blipFill>
            <p:spPr bwMode="auto">
              <a:xfrm>
                <a:off x="7524328" y="6309320"/>
                <a:ext cx="1619672" cy="548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40070" t="94280" r="42217" b="1284"/>
              <a:stretch>
                <a:fillRect/>
              </a:stretch>
            </p:blipFill>
            <p:spPr bwMode="auto">
              <a:xfrm>
                <a:off x="0" y="6569350"/>
                <a:ext cx="7668344" cy="288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矩形 18"/>
              <p:cNvSpPr/>
              <p:nvPr/>
            </p:nvSpPr>
            <p:spPr>
              <a:xfrm>
                <a:off x="611560" y="44624"/>
                <a:ext cx="2160240" cy="1224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20" name="矩形 19"/>
            <p:cNvSpPr/>
            <p:nvPr userDrawn="1"/>
          </p:nvSpPr>
          <p:spPr>
            <a:xfrm>
              <a:off x="0" y="0"/>
              <a:ext cx="1547664" cy="12241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5098"/>
            </a:srgbClr>
          </a:solidFill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5098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C8E47-22ED-44E9-99E9-C63F8C2700A5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DDFFE-7903-46F6-9375-17BC00A061DF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EC834-5EDF-40CC-9F73-AF70601486B3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A0C46-B264-4044-A573-B954F77D9701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30059-DCEE-4B20-9BCC-D96020240F8B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3033C-C592-4995-A978-3BDE356AE371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HK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09A1-7317-4EE4-8EAA-0B3DD4EC0562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07965-118B-4B7D-9058-4843819467E3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群組 9"/>
          <p:cNvGrpSpPr/>
          <p:nvPr userDrawn="1"/>
        </p:nvGrpSpPr>
        <p:grpSpPr>
          <a:xfrm>
            <a:off x="0" y="0"/>
            <a:ext cx="9144000" cy="6885384"/>
            <a:chOff x="0" y="-27384"/>
            <a:chExt cx="9144000" cy="688538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5647" t="11085" r="13689" b="4517"/>
            <a:stretch>
              <a:fillRect/>
            </a:stretch>
          </p:blipFill>
          <p:spPr bwMode="auto">
            <a:xfrm>
              <a:off x="0" y="188640"/>
              <a:ext cx="9144000" cy="6552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0070" t="94280" r="42217" b="1284"/>
            <a:stretch>
              <a:fillRect/>
            </a:stretch>
          </p:blipFill>
          <p:spPr bwMode="auto">
            <a:xfrm>
              <a:off x="7524328" y="6309320"/>
              <a:ext cx="1619672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0070" t="94280" r="42217" b="1284"/>
            <a:stretch>
              <a:fillRect/>
            </a:stretch>
          </p:blipFill>
          <p:spPr bwMode="auto">
            <a:xfrm>
              <a:off x="0" y="6569968"/>
              <a:ext cx="7651932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矩形 13"/>
            <p:cNvSpPr/>
            <p:nvPr/>
          </p:nvSpPr>
          <p:spPr>
            <a:xfrm>
              <a:off x="611560" y="-27384"/>
              <a:ext cx="2160240" cy="1296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FF">
              <a:alpha val="85098"/>
            </a:srgbClr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solidFill>
            <a:srgbClr val="FFFFFF">
              <a:alpha val="85098"/>
            </a:srgbClr>
          </a:solidFill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BFA5-2382-4CCC-8FC0-9A76483C9A2D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D8859-E7A3-4F0B-99B4-A8753E979467}" type="slidenum">
              <a:rPr lang="zh-HK" altLang="en-US"/>
              <a:pPr/>
              <a:t>‹#›</a:t>
            </a:fld>
            <a:endParaRPr lang="zh-HK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2008" y="72008"/>
            <a:ext cx="1619672" cy="170080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922BD-0458-422F-979A-682E8B72D862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F8294-817E-4C56-B770-D1084D968053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C53F7-E403-4E7D-8E13-5F9EB952D63A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53753-21B2-4FF5-9377-91B34907D04D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862D4-5DEA-430B-BFF3-8FB2224FE828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D6358-484D-4696-A542-B39E59320E7C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F2B73-60FF-412C-91DE-4699BB841E92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3305A-E857-4F62-BCC6-A7D9A387CD4E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63687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44008" y="273050"/>
            <a:ext cx="40427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HK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563687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63480-2156-407A-A5D0-8AB8D3B1A10F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E8025-B1F7-473E-B32F-6D78988EC525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HK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AA8F4-2A9B-407B-9906-D3F184646AA5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B5E3E-5C34-446E-9FBB-E950E8B01436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群組 17"/>
          <p:cNvGrpSpPr/>
          <p:nvPr userDrawn="1"/>
        </p:nvGrpSpPr>
        <p:grpSpPr>
          <a:xfrm>
            <a:off x="0" y="531440"/>
            <a:ext cx="9144000" cy="6326560"/>
            <a:chOff x="0" y="531440"/>
            <a:chExt cx="9144000" cy="6326560"/>
          </a:xfrm>
        </p:grpSpPr>
        <p:grpSp>
          <p:nvGrpSpPr>
            <p:cNvPr id="16" name="群組 15"/>
            <p:cNvGrpSpPr/>
            <p:nvPr userDrawn="1"/>
          </p:nvGrpSpPr>
          <p:grpSpPr>
            <a:xfrm>
              <a:off x="0" y="531440"/>
              <a:ext cx="9144000" cy="6326560"/>
              <a:chOff x="0" y="0"/>
              <a:chExt cx="9144000" cy="6326560"/>
            </a:xfrm>
          </p:grpSpPr>
          <p:grpSp>
            <p:nvGrpSpPr>
              <p:cNvPr id="10" name="群組 9"/>
              <p:cNvGrpSpPr/>
              <p:nvPr userDrawn="1"/>
            </p:nvGrpSpPr>
            <p:grpSpPr>
              <a:xfrm>
                <a:off x="0" y="0"/>
                <a:ext cx="9144000" cy="6326560"/>
                <a:chOff x="0" y="-27384"/>
                <a:chExt cx="9144000" cy="6326560"/>
              </a:xfrm>
              <a:noFill/>
            </p:grpSpPr>
            <p:pic>
              <p:nvPicPr>
                <p:cNvPr id="11" name="Picture 2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 l="15647" t="11085" r="13689" b="49739"/>
                <a:stretch>
                  <a:fillRect/>
                </a:stretch>
              </p:blipFill>
              <p:spPr bwMode="auto">
                <a:xfrm>
                  <a:off x="0" y="3257600"/>
                  <a:ext cx="9144000" cy="3041576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sp>
              <p:nvSpPr>
                <p:cNvPr id="14" name="矩形 13"/>
                <p:cNvSpPr/>
                <p:nvPr/>
              </p:nvSpPr>
              <p:spPr>
                <a:xfrm>
                  <a:off x="611560" y="-27384"/>
                  <a:ext cx="2160240" cy="129614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</p:grpSp>
          <p:sp>
            <p:nvSpPr>
              <p:cNvPr id="15" name="矩形 14"/>
              <p:cNvSpPr/>
              <p:nvPr userDrawn="1"/>
            </p:nvSpPr>
            <p:spPr>
              <a:xfrm>
                <a:off x="683568" y="3573016"/>
                <a:ext cx="1512168" cy="10973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7" name="矩形 16"/>
            <p:cNvSpPr/>
            <p:nvPr userDrawn="1"/>
          </p:nvSpPr>
          <p:spPr>
            <a:xfrm>
              <a:off x="0" y="3212976"/>
              <a:ext cx="9144000" cy="3645024"/>
            </a:xfrm>
            <a:prstGeom prst="rect">
              <a:avLst/>
            </a:prstGeom>
            <a:solidFill>
              <a:srgbClr val="FFFFFF">
                <a:alpha val="83137"/>
              </a:srgb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1619672" y="274638"/>
            <a:ext cx="706712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  <a:endParaRPr lang="zh-HK" altLang="en-US" dirty="0" smtClean="0"/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HK" altLang="en-US" dirty="0" smtClean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AA65854-D856-43B3-B914-F3B05DE45EBE}" type="datetime1">
              <a:rPr lang="zh-HK" altLang="en-US" smtClean="0"/>
              <a:pPr>
                <a:defRPr/>
              </a:pPr>
              <a:t>6/11/2015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699792" y="6356350"/>
            <a:ext cx="3744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898989"/>
                </a:solidFill>
                <a:ea typeface="微軟正黑體" pitchFamily="34" charset="-120"/>
              </a:defRPr>
            </a:lvl1pPr>
          </a:lstStyle>
          <a:p>
            <a:fld id="{D5EE64BB-5875-4800-9CD9-574529399956}" type="slidenum">
              <a:rPr lang="zh-HK" altLang="en-US"/>
              <a:pPr/>
              <a:t>‹#›</a:t>
            </a:fld>
            <a:endParaRPr lang="zh-HK" altLang="en-US"/>
          </a:p>
        </p:txBody>
      </p:sp>
      <p:grpSp>
        <p:nvGrpSpPr>
          <p:cNvPr id="7" name="群組 6"/>
          <p:cNvGrpSpPr/>
          <p:nvPr userDrawn="1"/>
        </p:nvGrpSpPr>
        <p:grpSpPr>
          <a:xfrm>
            <a:off x="1" y="0"/>
            <a:ext cx="1547812" cy="1628799"/>
            <a:chOff x="1" y="0"/>
            <a:chExt cx="1547812" cy="1628799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9213" y="0"/>
              <a:ext cx="1498600" cy="155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" y="0"/>
              <a:ext cx="1547664" cy="1628799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TW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4.xml"/><Relationship Id="rId7" Type="http://schemas.openxmlformats.org/officeDocument/2006/relationships/slide" Target="slide2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12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pd.gov.hk/epd/tc_chi/environmentinhk/waste/prob_solutions/shopping_bags_video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gM0GbNOZ5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un.on.cc/cnt/news/20140914/00407_053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td.stheadline.com/yesterday/loc/0329ao07.html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sina.com.hk/news/20140220/-2-3193591/1.html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he-sun.on.cc/cnt/news/20140515/00407_028.html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902420"/>
          </a:xfrm>
        </p:spPr>
        <p:txBody>
          <a:bodyPr/>
          <a:lstStyle/>
          <a:p>
            <a:r>
              <a:rPr lang="zh-TW" altLang="en-US" dirty="0" smtClean="0"/>
              <a:t>第三課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認識《香港資源循環藍圖</a:t>
            </a:r>
            <a:r>
              <a:rPr lang="en-US" altLang="zh-TW" dirty="0" smtClean="0"/>
              <a:t>2013-2022</a:t>
            </a:r>
            <a:r>
              <a:rPr lang="zh-TW" altLang="zh-TW" dirty="0" smtClean="0"/>
              <a:t>》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「咪嘥嘢校園」</a:t>
            </a:r>
            <a:endParaRPr lang="en-US" altLang="zh-TW" dirty="0" smtClean="0"/>
          </a:p>
          <a:p>
            <a:r>
              <a:rPr lang="zh-TW" altLang="en-US" dirty="0" smtClean="0"/>
              <a:t>高中課程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8859-E7A3-4F0B-99B4-A8753E979467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挑戰四：未完備的基礎建設</a:t>
            </a:r>
            <a:endParaRPr 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與其他亞洲地區廢物管理的比較</a:t>
            </a:r>
            <a:endParaRPr lang="zh-TW" altLang="en-US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10</a:t>
            </a:fld>
            <a:endParaRPr lang="zh-TW" altLang="en-US"/>
          </a:p>
        </p:txBody>
      </p:sp>
      <p:pic>
        <p:nvPicPr>
          <p:cNvPr id="7" name="Picture 2" descr="Screen Shot 2014-06-15 at 4.59.5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564"/>
          <a:stretch>
            <a:fillRect/>
          </a:stretch>
        </p:blipFill>
        <p:spPr>
          <a:xfrm>
            <a:off x="341540" y="2291692"/>
            <a:ext cx="8262908" cy="36575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762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挑戰四：未完備的基礎建設</a:t>
            </a:r>
            <a:endParaRPr 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353347"/>
          </a:xfrm>
        </p:spPr>
        <p:txBody>
          <a:bodyPr/>
          <a:lstStyle/>
          <a:p>
            <a:r>
              <a:rPr lang="zh-TW" altLang="en-US" dirty="0" smtClean="0"/>
              <a:t>我們長久以來對堆填區過度倚賴，以致堆填區日趨飽和</a:t>
            </a:r>
            <a:endParaRPr lang="en-US" altLang="zh-TW" dirty="0" smtClean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11</a:t>
            </a:fld>
            <a:endParaRPr lang="zh-TW" altLang="en-US"/>
          </a:p>
        </p:txBody>
      </p:sp>
      <p:pic>
        <p:nvPicPr>
          <p:cNvPr id="7" name="Picture 4" descr="N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3366" y="3564953"/>
            <a:ext cx="2523119" cy="1682079"/>
          </a:xfrm>
          <a:prstGeom prst="rect">
            <a:avLst/>
          </a:prstGeom>
        </p:spPr>
      </p:pic>
      <p:pic>
        <p:nvPicPr>
          <p:cNvPr id="8" name="Picture 2" descr="C:\Users\Angus\Dropbox\WGO\Project\Waste Management\EPD school tender phase 2\went_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930" y="3580183"/>
            <a:ext cx="2515350" cy="28011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ngus\Dropbox\WGO\Project\Waste Management\EPD school tender phase 2\sent_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938" y="3580183"/>
            <a:ext cx="2968697" cy="1827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字方塊 8"/>
          <p:cNvSpPr txBox="1"/>
          <p:nvPr/>
        </p:nvSpPr>
        <p:spPr>
          <a:xfrm>
            <a:off x="301848" y="2780928"/>
            <a:ext cx="278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新界東北堆填區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3203848" y="2780928"/>
            <a:ext cx="2361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新</a:t>
            </a:r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界西堆</a:t>
            </a:r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填區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769894" y="2780928"/>
            <a:ext cx="2834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新</a:t>
            </a:r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界東南堆</a:t>
            </a:r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填區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769894" y="3090446"/>
            <a:ext cx="2834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預期</a:t>
            </a:r>
            <a:r>
              <a:rPr lang="en-US" altLang="zh-TW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2015</a:t>
            </a:r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年飽和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915816" y="3090446"/>
            <a:ext cx="2834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預期</a:t>
            </a:r>
            <a:r>
              <a:rPr lang="en-US" altLang="zh-TW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2019</a:t>
            </a:r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年飽和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23528" y="3090446"/>
            <a:ext cx="2834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預期</a:t>
            </a:r>
            <a:r>
              <a:rPr lang="en-US" altLang="zh-TW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2017</a:t>
            </a:r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年飽和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79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smtClean="0"/>
              <a:t>》</a:t>
            </a:r>
            <a:r>
              <a:rPr lang="zh-TW" altLang="en-US" dirty="0" smtClean="0"/>
              <a:t>的計劃和行動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12</a:t>
            </a:fld>
            <a:endParaRPr lang="zh-TW" altLang="en-US"/>
          </a:p>
        </p:txBody>
      </p:sp>
      <p:pic>
        <p:nvPicPr>
          <p:cNvPr id="9" name="Picture 3" descr="Screen Shot 2014-06-13 at 4.26.50 PM.png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9250"/>
          <a:stretch/>
        </p:blipFill>
        <p:spPr>
          <a:xfrm>
            <a:off x="2186440" y="1556792"/>
            <a:ext cx="4329776" cy="452596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6575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smtClean="0"/>
              <a:t>》</a:t>
            </a:r>
            <a:r>
              <a:rPr lang="zh-TW" altLang="en-US" dirty="0" smtClean="0"/>
              <a:t>的行動時間表</a:t>
            </a:r>
            <a:endParaRPr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制定政策和立法</a:t>
            </a:r>
            <a:endParaRPr lang="zh-HK" altLang="en-US" dirty="0" smtClean="0"/>
          </a:p>
          <a:p>
            <a:endParaRPr lang="zh-TW" alt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13</a:t>
            </a:fld>
            <a:endParaRPr lang="zh-TW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51520" y="4293096"/>
            <a:ext cx="4608512" cy="1944216"/>
          </a:xfrm>
          <a:prstGeom prst="rect">
            <a:avLst/>
          </a:prstGeom>
          <a:solidFill>
            <a:srgbClr val="009900"/>
          </a:solidFill>
          <a:ln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/>
              <a:t>都市</a:t>
            </a:r>
            <a:r>
              <a:rPr lang="zh-TW" altLang="en-US" sz="1600" dirty="0" smtClean="0"/>
              <a:t>固體廢物收費公眾參與活動及草擬法案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就建築廢物收費計劃諮詢業界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就擴大塑膠購物袋生產者責任計劃進行立法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就廢電器電子</a:t>
            </a:r>
            <a:r>
              <a:rPr lang="zh-TW" altLang="en-US" sz="1600" dirty="0"/>
              <a:t>產品生產者責任</a:t>
            </a:r>
            <a:r>
              <a:rPr lang="zh-TW" altLang="en-US" sz="1600" dirty="0" smtClean="0"/>
              <a:t>計劃進行立法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就飲品玻璃樽</a:t>
            </a:r>
            <a:r>
              <a:rPr lang="zh-TW" altLang="en-US" sz="1600" dirty="0"/>
              <a:t>生產者責任計劃進行諮詢及立法</a:t>
            </a:r>
            <a:endParaRPr lang="en-US" altLang="zh-TW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加強利用綠建環評推動減廢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定期檢討採購產品的環保規格</a:t>
            </a:r>
            <a:endParaRPr lang="zh-HK" altLang="en-US" sz="1600" dirty="0"/>
          </a:p>
        </p:txBody>
      </p:sp>
      <p:grpSp>
        <p:nvGrpSpPr>
          <p:cNvPr id="17" name="群組 16"/>
          <p:cNvGrpSpPr/>
          <p:nvPr/>
        </p:nvGrpSpPr>
        <p:grpSpPr>
          <a:xfrm>
            <a:off x="-36512" y="3284984"/>
            <a:ext cx="9352653" cy="720080"/>
            <a:chOff x="0" y="5517232"/>
            <a:chExt cx="9352653" cy="720080"/>
          </a:xfrm>
        </p:grpSpPr>
        <p:sp>
          <p:nvSpPr>
            <p:cNvPr id="5" name="向右箭號 4"/>
            <p:cNvSpPr/>
            <p:nvPr/>
          </p:nvSpPr>
          <p:spPr>
            <a:xfrm>
              <a:off x="0" y="5517232"/>
              <a:ext cx="9144000" cy="72008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683568" y="5661248"/>
              <a:ext cx="8669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solidFill>
                    <a:schemeClr val="bg1"/>
                  </a:solidFill>
                </a:rPr>
                <a:t>2013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2014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2015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2016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2017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2018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2019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2020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2021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2022	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923928" y="2276872"/>
            <a:ext cx="4752528" cy="720080"/>
          </a:xfrm>
          <a:prstGeom prst="rect">
            <a:avLst/>
          </a:prstGeom>
          <a:solidFill>
            <a:srgbClr val="009900"/>
          </a:solidFill>
          <a:ln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研究其他廢物（例如橡膠輪胎、廢木材、包裝物料、充電池等）應否納入生產者責任計劃</a:t>
            </a:r>
            <a:endParaRPr lang="zh-HK" altLang="en-US" sz="1600" dirty="0"/>
          </a:p>
        </p:txBody>
      </p:sp>
      <p:sp>
        <p:nvSpPr>
          <p:cNvPr id="28" name="左大括弧 27"/>
          <p:cNvSpPr/>
          <p:nvPr/>
        </p:nvSpPr>
        <p:spPr>
          <a:xfrm rot="16200000">
            <a:off x="1655676" y="3104964"/>
            <a:ext cx="360040" cy="187220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左大括弧 28"/>
          <p:cNvSpPr/>
          <p:nvPr/>
        </p:nvSpPr>
        <p:spPr>
          <a:xfrm rot="5400000">
            <a:off x="4031940" y="2312875"/>
            <a:ext cx="360040" cy="187220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55173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err="1" smtClean="0"/>
              <a:t>》</a:t>
            </a:r>
            <a:r>
              <a:rPr lang="zh-TW" altLang="en-US" dirty="0" smtClean="0"/>
              <a:t>的行動時間表</a:t>
            </a:r>
            <a:endParaRPr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社會動員</a:t>
            </a:r>
            <a:endParaRPr lang="zh-TW" alt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14</a:t>
            </a:fld>
            <a:endParaRPr lang="zh-TW" altLang="en-US" dirty="0"/>
          </a:p>
        </p:txBody>
      </p:sp>
      <p:grpSp>
        <p:nvGrpSpPr>
          <p:cNvPr id="3" name="群組 16"/>
          <p:cNvGrpSpPr/>
          <p:nvPr/>
        </p:nvGrpSpPr>
        <p:grpSpPr>
          <a:xfrm>
            <a:off x="-36512" y="3284984"/>
            <a:ext cx="9352653" cy="720080"/>
            <a:chOff x="0" y="5517232"/>
            <a:chExt cx="9352653" cy="720080"/>
          </a:xfrm>
        </p:grpSpPr>
        <p:sp>
          <p:nvSpPr>
            <p:cNvPr id="5" name="向右箭號 4"/>
            <p:cNvSpPr/>
            <p:nvPr/>
          </p:nvSpPr>
          <p:spPr>
            <a:xfrm>
              <a:off x="0" y="5517232"/>
              <a:ext cx="9144000" cy="72008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683568" y="5661248"/>
              <a:ext cx="8669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solidFill>
                    <a:schemeClr val="bg1"/>
                  </a:solidFill>
                </a:rPr>
                <a:t>2013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2014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2015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2016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2017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2018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2019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2020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2021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2022	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923928" y="2420888"/>
            <a:ext cx="2629272" cy="576064"/>
          </a:xfrm>
          <a:prstGeom prst="rect">
            <a:avLst/>
          </a:prstGeom>
          <a:solidFill>
            <a:srgbClr val="99CC00"/>
          </a:solidFill>
          <a:ln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bg1"/>
                </a:solidFill>
              </a:rPr>
              <a:t>檢討各項已實施的措施</a:t>
            </a:r>
            <a:endParaRPr lang="zh-HK" altLang="en-US" sz="1600" dirty="0">
              <a:solidFill>
                <a:schemeClr val="bg1"/>
              </a:solidFill>
            </a:endParaRPr>
          </a:p>
        </p:txBody>
      </p:sp>
      <p:sp>
        <p:nvSpPr>
          <p:cNvPr id="28" name="左大括弧 27"/>
          <p:cNvSpPr/>
          <p:nvPr/>
        </p:nvSpPr>
        <p:spPr>
          <a:xfrm rot="16200000">
            <a:off x="1655676" y="3104964"/>
            <a:ext cx="360040" cy="187220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左大括弧 28"/>
          <p:cNvSpPr/>
          <p:nvPr/>
        </p:nvSpPr>
        <p:spPr>
          <a:xfrm rot="5400000">
            <a:off x="4031940" y="2312875"/>
            <a:ext cx="360040" cy="187220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539552" y="4365104"/>
            <a:ext cx="3240360" cy="1440160"/>
          </a:xfrm>
          <a:prstGeom prst="rect">
            <a:avLst/>
          </a:prstGeom>
          <a:solidFill>
            <a:srgbClr val="99CC00"/>
          </a:solidFill>
          <a:ln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bg1"/>
                </a:solidFill>
              </a:rPr>
              <a:t>「惜</a:t>
            </a:r>
            <a:r>
              <a:rPr lang="zh-TW" altLang="en-US" sz="1600" dirty="0" smtClean="0">
                <a:solidFill>
                  <a:schemeClr val="bg1"/>
                </a:solidFill>
              </a:rPr>
              <a:t>食</a:t>
            </a:r>
            <a:r>
              <a:rPr lang="zh-TW" altLang="en-US" sz="1600" dirty="0">
                <a:solidFill>
                  <a:schemeClr val="bg1"/>
                </a:solidFill>
              </a:rPr>
              <a:t>香港」</a:t>
            </a:r>
            <a:r>
              <a:rPr lang="zh-TW" altLang="en-US" sz="1600" dirty="0" smtClean="0">
                <a:solidFill>
                  <a:schemeClr val="bg1"/>
                </a:solidFill>
              </a:rPr>
              <a:t>運動</a:t>
            </a:r>
            <a:endParaRPr lang="en-US" altLang="zh-TW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bg1"/>
                </a:solidFill>
              </a:rPr>
              <a:t>為小型廚餘處理設施提供資助</a:t>
            </a:r>
            <a:endParaRPr lang="en-US" altLang="zh-TW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bg1"/>
                </a:solidFill>
              </a:rPr>
              <a:t>注資環境及自然保育基金</a:t>
            </a:r>
            <a:endParaRPr lang="en-US" altLang="zh-TW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bg1"/>
                </a:solidFill>
              </a:rPr>
              <a:t>繼續與相關業界</a:t>
            </a:r>
            <a:r>
              <a:rPr lang="zh-TW" altLang="en-US" sz="1600" dirty="0">
                <a:solidFill>
                  <a:schemeClr val="bg1"/>
                </a:solidFill>
              </a:rPr>
              <a:t>合作減少</a:t>
            </a:r>
            <a:r>
              <a:rPr lang="zh-TW" altLang="en-US" sz="1600" dirty="0" smtClean="0">
                <a:solidFill>
                  <a:schemeClr val="bg1"/>
                </a:solidFill>
              </a:rPr>
              <a:t>廢物</a:t>
            </a:r>
            <a:endParaRPr lang="en-US" altLang="zh-TW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bg1"/>
                </a:solidFill>
              </a:rPr>
              <a:t>推動與區議會的合作</a:t>
            </a:r>
            <a:endParaRPr lang="zh-HK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173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err="1" smtClean="0"/>
              <a:t>》</a:t>
            </a:r>
            <a:r>
              <a:rPr lang="zh-TW" altLang="en-US" dirty="0" smtClean="0"/>
              <a:t>的行動時間表</a:t>
            </a:r>
            <a:endParaRPr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投資基建設施</a:t>
            </a:r>
            <a:endParaRPr lang="zh-TW" alt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第三課 認識</a:t>
            </a:r>
            <a:r>
              <a:rPr lang="en-US" altLang="zh-TW" dirty="0" smtClean="0"/>
              <a:t>《</a:t>
            </a:r>
            <a:r>
              <a:rPr lang="zh-TW" altLang="en-US" dirty="0" smtClean="0"/>
              <a:t>香港資源循環藍圖</a:t>
            </a:r>
            <a:r>
              <a:rPr lang="en-US" altLang="zh-TW" dirty="0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15</a:t>
            </a:fld>
            <a:endParaRPr lang="zh-TW" altLang="en-US" dirty="0"/>
          </a:p>
        </p:txBody>
      </p:sp>
      <p:grpSp>
        <p:nvGrpSpPr>
          <p:cNvPr id="3" name="群組 16"/>
          <p:cNvGrpSpPr/>
          <p:nvPr/>
        </p:nvGrpSpPr>
        <p:grpSpPr>
          <a:xfrm>
            <a:off x="-36512" y="3284984"/>
            <a:ext cx="9352653" cy="720080"/>
            <a:chOff x="0" y="5517232"/>
            <a:chExt cx="9352653" cy="720080"/>
          </a:xfrm>
        </p:grpSpPr>
        <p:sp>
          <p:nvSpPr>
            <p:cNvPr id="5" name="向右箭號 4"/>
            <p:cNvSpPr/>
            <p:nvPr/>
          </p:nvSpPr>
          <p:spPr>
            <a:xfrm>
              <a:off x="0" y="5517232"/>
              <a:ext cx="9144000" cy="72008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683568" y="5661248"/>
              <a:ext cx="8669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solidFill>
                    <a:schemeClr val="bg1"/>
                  </a:solidFill>
                </a:rPr>
                <a:t>2013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2014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2015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2016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2017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2018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2019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2020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2021</a:t>
              </a:r>
              <a:r>
                <a:rPr lang="zh-TW" altLang="en-US" dirty="0" smtClean="0">
                  <a:solidFill>
                    <a:schemeClr val="bg1"/>
                  </a:solidFill>
                </a:rPr>
                <a:t>    </a:t>
              </a:r>
              <a:r>
                <a:rPr lang="en-US" altLang="zh-TW" dirty="0" smtClean="0">
                  <a:solidFill>
                    <a:schemeClr val="bg1"/>
                  </a:solidFill>
                </a:rPr>
                <a:t>2022	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419872" y="2276872"/>
            <a:ext cx="4824536" cy="7200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為回收業提供穩定的泊位設施，以進行出口業務</a:t>
            </a:r>
            <a:endParaRPr lang="en-US" altLang="zh-TW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有機資源回收中心第一及二期啓用</a:t>
            </a:r>
            <a:endParaRPr lang="zh-HK" altLang="en-US" sz="1600" dirty="0"/>
          </a:p>
        </p:txBody>
      </p:sp>
      <p:sp>
        <p:nvSpPr>
          <p:cNvPr id="28" name="左大括弧 27"/>
          <p:cNvSpPr/>
          <p:nvPr/>
        </p:nvSpPr>
        <p:spPr>
          <a:xfrm rot="16200000">
            <a:off x="1655676" y="3104964"/>
            <a:ext cx="360040" cy="187220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左大括弧 28"/>
          <p:cNvSpPr/>
          <p:nvPr/>
        </p:nvSpPr>
        <p:spPr>
          <a:xfrm rot="5400000">
            <a:off x="4031940" y="2312875"/>
            <a:ext cx="360040" cy="187220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4" name="矩形 13"/>
          <p:cNvSpPr/>
          <p:nvPr/>
        </p:nvSpPr>
        <p:spPr>
          <a:xfrm>
            <a:off x="179512" y="4293096"/>
            <a:ext cx="5256584" cy="201622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分階段啓用社區環保站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改善廢物源頭分類及收集系統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建設廢電器電子產品處理設施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污泥處理設施啓用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為有機資源回收中心第一及第二期申請撥款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為第三期及更多的有機資源回收中心進行選址</a:t>
            </a:r>
            <a:endParaRPr lang="en-US" altLang="zh-TW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為綜合廢物管理設施申請撥款</a:t>
            </a:r>
            <a:endParaRPr lang="en-US" altLang="zh-TW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為擴建堆填區申請撥款</a:t>
            </a:r>
            <a:endParaRPr lang="en-US" altLang="zh-TW" sz="1600" dirty="0"/>
          </a:p>
        </p:txBody>
      </p:sp>
      <p:sp>
        <p:nvSpPr>
          <p:cNvPr id="15" name="左大括弧 14"/>
          <p:cNvSpPr/>
          <p:nvPr/>
        </p:nvSpPr>
        <p:spPr>
          <a:xfrm rot="16200000">
            <a:off x="7020272" y="2852937"/>
            <a:ext cx="360040" cy="2376264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6" name="矩形 15"/>
          <p:cNvSpPr/>
          <p:nvPr/>
        </p:nvSpPr>
        <p:spPr>
          <a:xfrm>
            <a:off x="5796136" y="4293096"/>
            <a:ext cx="2664296" cy="50405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/>
              <a:t>綜合廢物管理設施啓用</a:t>
            </a:r>
            <a:endParaRPr lang="zh-HK" alt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55173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廢物管理原則</a:t>
            </a:r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16</a:t>
            </a:fld>
            <a:endParaRPr lang="zh-TW" altLang="en-US"/>
          </a:p>
        </p:txBody>
      </p:sp>
      <p:pic>
        <p:nvPicPr>
          <p:cNvPr id="7" name="Picture 2" descr="Screen Shot 2014-06-15 at 12.55.34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512"/>
          <a:stretch>
            <a:fillRect/>
          </a:stretch>
        </p:blipFill>
        <p:spPr>
          <a:xfrm>
            <a:off x="683568" y="1844824"/>
            <a:ext cx="7974836" cy="42540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950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smtClean="0"/>
              <a:t>》</a:t>
            </a:r>
            <a:r>
              <a:rPr lang="zh-TW" altLang="en-US" dirty="0" smtClean="0"/>
              <a:t>的計劃和行動</a:t>
            </a:r>
            <a:endParaRPr lang="en-US" dirty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17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0264837"/>
              </p:ext>
            </p:extLst>
          </p:nvPr>
        </p:nvGraphicFramePr>
        <p:xfrm>
          <a:off x="179512" y="1700808"/>
          <a:ext cx="8856983" cy="4983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748883"/>
                <a:gridCol w="748883"/>
                <a:gridCol w="748883"/>
                <a:gridCol w="748883"/>
                <a:gridCol w="748883"/>
              </a:tblGrid>
              <a:tr h="506969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制定政策和立法</a:t>
                      </a:r>
                      <a:endParaRPr lang="zh-HK" altLang="en-US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避免產生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重用</a:t>
                      </a:r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回收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循環再造</a:t>
                      </a:r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棄置</a:t>
                      </a:r>
                      <a:endParaRPr lang="zh-HK" altLang="en-US" dirty="0"/>
                    </a:p>
                  </a:txBody>
                  <a:tcPr>
                    <a:solidFill>
                      <a:srgbClr val="A15435"/>
                    </a:solidFill>
                  </a:tcPr>
                </a:tc>
              </a:tr>
              <a:tr h="289696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廢物按量收費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都市固體廢物收費</a:t>
                      </a:r>
                      <a:endParaRPr lang="zh-HK" altLang="en-US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建築廢物收費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生產者責任計劃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塑膠購物袋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廢電器電子產品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飲品玻璃樽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506969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其他廢物（例如橡膠輪胎、廢木材、包裝物料、充電池等）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其他政策鼓勵措施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綠建環評 （</a:t>
                      </a:r>
                      <a:r>
                        <a:rPr lang="en-US" altLang="zh-TW" dirty="0" smtClean="0"/>
                        <a:t>BEAM</a:t>
                      </a:r>
                      <a:r>
                        <a:rPr lang="zh-TW" altLang="en-US" dirty="0" smtClean="0"/>
                        <a:t> </a:t>
                      </a:r>
                      <a:r>
                        <a:rPr lang="en-US" altLang="zh-TW" dirty="0" smtClean="0"/>
                        <a:t>Plus</a:t>
                      </a:r>
                      <a:r>
                        <a:rPr lang="zh-TW" altLang="en-US" dirty="0" smtClean="0"/>
                        <a:t>）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411243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環保採購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031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smtClean="0"/>
              <a:t>》</a:t>
            </a:r>
            <a:r>
              <a:rPr lang="zh-TW" altLang="en-US" dirty="0" smtClean="0"/>
              <a:t>的計劃和行動</a:t>
            </a:r>
            <a:endParaRPr lang="en-US" dirty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18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13281082"/>
              </p:ext>
            </p:extLst>
          </p:nvPr>
        </p:nvGraphicFramePr>
        <p:xfrm>
          <a:off x="179512" y="1700808"/>
          <a:ext cx="8856984" cy="43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748883"/>
                <a:gridCol w="748883"/>
                <a:gridCol w="748883"/>
                <a:gridCol w="748883"/>
                <a:gridCol w="748883"/>
              </a:tblGrid>
              <a:tr h="72008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社會動員</a:t>
                      </a:r>
                      <a:endParaRPr lang="zh-HK" altLang="en-US" dirty="0"/>
                    </a:p>
                  </a:txBody>
                  <a:tcP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避免產生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重用</a:t>
                      </a:r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回收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循環再造</a:t>
                      </a:r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棄置</a:t>
                      </a:r>
                      <a:endParaRPr lang="zh-HK" altLang="en-US" dirty="0"/>
                    </a:p>
                  </a:txBody>
                  <a:tcPr>
                    <a:solidFill>
                      <a:srgbClr val="A15435"/>
                    </a:solidFill>
                  </a:tcPr>
                </a:tc>
              </a:tr>
              <a:tr h="503079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減少廚餘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503079">
                <a:tc>
                  <a:txBody>
                    <a:bodyPr/>
                    <a:lstStyle/>
                    <a:p>
                      <a:pPr marL="2304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惜食香港</a:t>
                      </a:r>
                      <a:endParaRPr lang="zh-HK" altLang="en-US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503079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回收廚餘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503079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環境及自然保育基金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503079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社區合作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03079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業界持份者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565637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區議會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6444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smtClean="0"/>
              <a:t>》</a:t>
            </a:r>
            <a:r>
              <a:rPr lang="zh-TW" altLang="en-US" dirty="0" smtClean="0"/>
              <a:t>的計劃和行動</a:t>
            </a:r>
            <a:endParaRPr lang="en-US" dirty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19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22109823"/>
              </p:ext>
            </p:extLst>
          </p:nvPr>
        </p:nvGraphicFramePr>
        <p:xfrm>
          <a:off x="179512" y="1700808"/>
          <a:ext cx="8856983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748883"/>
                <a:gridCol w="748883"/>
                <a:gridCol w="748883"/>
                <a:gridCol w="748883"/>
                <a:gridCol w="748883"/>
              </a:tblGrid>
              <a:tr h="506969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投資基建設施</a:t>
                      </a:r>
                      <a:endParaRPr lang="zh-HK" altLang="en-US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避免產生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重用</a:t>
                      </a:r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回收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循環再造</a:t>
                      </a:r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棄置</a:t>
                      </a:r>
                      <a:endParaRPr lang="zh-HK" altLang="en-US" dirty="0"/>
                    </a:p>
                  </a:txBody>
                  <a:tcPr>
                    <a:solidFill>
                      <a:srgbClr val="A15435"/>
                    </a:solidFill>
                  </a:tcPr>
                </a:tc>
              </a:tr>
              <a:tr h="289696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回收基建設施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362312">
                <a:tc>
                  <a:txBody>
                    <a:bodyPr/>
                    <a:lstStyle/>
                    <a:p>
                      <a:pPr marL="2304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社區環保站</a:t>
                      </a:r>
                      <a:endParaRPr lang="zh-HK" altLang="en-US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公眾貨物裝卸區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廢物源頭分類及收集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循環再造基建設施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廢電器電子產品處理設施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污泥處理設施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有機資源回收中心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322272">
                <a:tc>
                  <a:txBody>
                    <a:bodyPr/>
                    <a:lstStyle/>
                    <a:p>
                      <a:pPr marL="230400" lvl="1"/>
                      <a:r>
                        <a:rPr lang="zh-TW" altLang="en-US" dirty="0" smtClean="0"/>
                        <a:t>綜合廢物管理設施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</a:tr>
              <a:tr h="289696">
                <a:tc gridSpan="6">
                  <a:txBody>
                    <a:bodyPr/>
                    <a:lstStyle/>
                    <a:p>
                      <a:r>
                        <a:rPr lang="zh-TW" altLang="en-US" dirty="0" smtClean="0"/>
                        <a:t>末端處理基建設施</a:t>
                      </a:r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9696">
                <a:tc>
                  <a:txBody>
                    <a:bodyPr/>
                    <a:lstStyle/>
                    <a:p>
                      <a:pPr marL="230400"/>
                      <a:r>
                        <a:rPr lang="zh-TW" altLang="en-US" dirty="0" smtClean="0"/>
                        <a:t>擴建堆填區</a:t>
                      </a:r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solidFill>
                      <a:srgbClr val="A1543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777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K" altLang="en-US" dirty="0"/>
              <a:t>目錄</a:t>
            </a: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24712682"/>
              </p:ext>
            </p:extLst>
          </p:nvPr>
        </p:nvGraphicFramePr>
        <p:xfrm>
          <a:off x="827584" y="1556792"/>
          <a:ext cx="7776864" cy="453650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10940"/>
                <a:gridCol w="6065924"/>
              </a:tblGrid>
              <a:tr h="393109">
                <a:tc>
                  <a:txBody>
                    <a:bodyPr/>
                    <a:lstStyle/>
                    <a:p>
                      <a:pPr algn="ctr"/>
                      <a:r>
                        <a:rPr lang="zh-HK" altLang="en-US" sz="1800" u="sng" dirty="0" smtClean="0"/>
                        <a:t>頁數</a:t>
                      </a:r>
                      <a:endParaRPr lang="zh-HK" altLang="en-US" sz="18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HK" altLang="en-US" sz="1800" u="sng" dirty="0" smtClean="0"/>
                        <a:t>內容</a:t>
                      </a:r>
                      <a:endParaRPr lang="zh-HK" altLang="en-US" sz="1800" u="sng" dirty="0"/>
                    </a:p>
                  </a:txBody>
                  <a:tcPr/>
                </a:tc>
              </a:tr>
              <a:tr h="378469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dirty="0" smtClean="0">
                          <a:hlinkClick r:id="rId2" action="ppaction://hlinksldjump"/>
                        </a:rPr>
                        <a:t>3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HK" altLang="en-US" sz="1800" dirty="0" smtClean="0"/>
                        <a:t>簡介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8469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dirty="0" smtClean="0">
                          <a:hlinkClick r:id="rId3" action="ppaction://hlinksldjump"/>
                        </a:rPr>
                        <a:t>4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/>
                        <a:t>藍圖的具體目標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479471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dirty="0" smtClean="0">
                          <a:hlinkClick r:id="rId4" action="ppaction://hlinksldjump"/>
                        </a:rPr>
                        <a:t>5</a:t>
                      </a:r>
                      <a:r>
                        <a:rPr lang="en-US" altLang="zh-HK" sz="1800" dirty="0" smtClean="0"/>
                        <a:t> – 11</a:t>
                      </a:r>
                    </a:p>
                    <a:p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/>
                        <a:t>香港廢物處理的四大挑戰 </a:t>
                      </a:r>
                      <a:r>
                        <a:rPr lang="en-US" altLang="zh-TW" sz="1800" dirty="0" smtClean="0"/>
                        <a:t>:</a:t>
                      </a:r>
                    </a:p>
                    <a:p>
                      <a:pPr marL="457200" lvl="1" algn="l" defTabSz="914400" rtl="0" eaLnBrk="1" latinLnBrk="0" hangingPunct="1">
                        <a:buFontTx/>
                        <a:buChar char="-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廢物量多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>
                        <a:buFontTx/>
                        <a:buChar char="-"/>
                      </a:pPr>
                      <a:r>
                        <a:rPr lang="zh-TW" altLang="en-US" sz="1800" dirty="0" smtClean="0"/>
                        <a:t>公眾疑念</a:t>
                      </a:r>
                      <a:endParaRPr lang="en-US" altLang="zh-TW" sz="1800" dirty="0" smtClean="0"/>
                    </a:p>
                    <a:p>
                      <a:pPr lvl="1">
                        <a:buFontTx/>
                        <a:buChar char="-"/>
                      </a:pPr>
                      <a:r>
                        <a:rPr lang="zh-TW" altLang="en-US" sz="1800" dirty="0" smtClean="0"/>
                        <a:t>吸納</a:t>
                      </a:r>
                      <a:r>
                        <a:rPr lang="zh-TW" altLang="en-US" sz="1800" dirty="0" smtClean="0"/>
                        <a:t>回收物料的容量</a:t>
                      </a:r>
                      <a:r>
                        <a:rPr lang="zh-TW" altLang="en-US" sz="1800" dirty="0" smtClean="0"/>
                        <a:t>限制</a:t>
                      </a:r>
                      <a:endParaRPr lang="en-US" altLang="zh-TW" sz="1800" dirty="0" smtClean="0"/>
                    </a:p>
                    <a:p>
                      <a:pPr lvl="1">
                        <a:buFontTx/>
                        <a:buChar char="-"/>
                      </a:pPr>
                      <a:r>
                        <a:rPr lang="zh-TW" altLang="en-US" sz="1800" dirty="0" smtClean="0"/>
                        <a:t>未</a:t>
                      </a:r>
                      <a:r>
                        <a:rPr lang="zh-TW" altLang="en-US" sz="1800" dirty="0" smtClean="0"/>
                        <a:t>完備的基礎</a:t>
                      </a:r>
                      <a:r>
                        <a:rPr lang="zh-TW" altLang="en-US" sz="1800" dirty="0" smtClean="0"/>
                        <a:t>建設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8469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dirty="0" smtClean="0">
                          <a:hlinkClick r:id="rId5" action="ppaction://hlinksldjump"/>
                        </a:rPr>
                        <a:t>12</a:t>
                      </a:r>
                      <a:r>
                        <a:rPr lang="en-US" altLang="zh-HK" sz="1800" dirty="0" smtClean="0"/>
                        <a:t> – 20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/>
                        <a:t>藍圖的計劃</a:t>
                      </a:r>
                      <a:r>
                        <a:rPr lang="zh-TW" altLang="en-US" sz="1800" dirty="0" smtClean="0"/>
                        <a:t>和行動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8469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dirty="0" smtClean="0">
                          <a:hlinkClick r:id="rId6" action="ppaction://hlinksldjump"/>
                        </a:rPr>
                        <a:t>21</a:t>
                      </a:r>
                      <a:r>
                        <a:rPr lang="en-US" altLang="zh-HK" sz="1800" dirty="0" smtClean="0"/>
                        <a:t> – 23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/>
                        <a:t>有效廢物管理帶來的連鎖</a:t>
                      </a:r>
                      <a:r>
                        <a:rPr lang="zh-TW" altLang="en-US" sz="1800" dirty="0" smtClean="0"/>
                        <a:t>效益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8469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dirty="0" smtClean="0">
                          <a:hlinkClick r:id="rId7" action="ppaction://hlinksldjump"/>
                        </a:rPr>
                        <a:t>24</a:t>
                      </a:r>
                      <a:r>
                        <a:rPr lang="en-US" altLang="zh-HK" sz="1800" dirty="0" smtClean="0"/>
                        <a:t> – 25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/>
                        <a:t>其他地區的成功經驗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8469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dirty="0" smtClean="0">
                          <a:hlinkClick r:id="rId8" action="ppaction://hlinksldjump"/>
                        </a:rPr>
                        <a:t>26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HK" altLang="en-US" sz="1800" dirty="0" smtClean="0"/>
                        <a:t>總結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31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 smtClean="0">
                          <a:hlinkClick r:id="rId9" action="ppaction://hlinksldjump"/>
                        </a:rPr>
                        <a:t>27</a:t>
                      </a:r>
                      <a:r>
                        <a:rPr lang="en-US" altLang="zh-HK" sz="1800" dirty="0" smtClean="0"/>
                        <a:t> – 33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/>
                        <a:t>補充資料</a:t>
                      </a:r>
                      <a:endParaRPr lang="zh-HK" altLang="en-US" sz="1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2699792" y="6492875"/>
            <a:ext cx="3744416" cy="365125"/>
          </a:xfrm>
        </p:spPr>
        <p:txBody>
          <a:bodyPr/>
          <a:lstStyle/>
          <a:p>
            <a:pPr>
              <a:defRPr/>
            </a:pPr>
            <a:r>
              <a:rPr lang="zh-TW" altLang="en-US" dirty="0" smtClean="0"/>
              <a:t>第三課 認識</a:t>
            </a:r>
            <a:r>
              <a:rPr lang="en-US" altLang="zh-TW" dirty="0" smtClean="0"/>
              <a:t>《</a:t>
            </a:r>
            <a:r>
              <a:rPr lang="zh-TW" altLang="en-US" dirty="0" smtClean="0"/>
              <a:t>香港資源循環藍圖</a:t>
            </a:r>
            <a:r>
              <a:rPr lang="en-US" altLang="zh-TW" dirty="0" smtClean="0"/>
              <a:t>2013-2022》</a:t>
            </a:r>
            <a:endParaRPr lang="zh-HK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965-118B-4B7D-9058-4843819467E3}" type="slidenum">
              <a:rPr lang="zh-HK" altLang="en-US" smtClean="0"/>
              <a:pPr/>
              <a:t>2</a:t>
            </a:fld>
            <a:endParaRPr lang="zh-HK" altLang="en-US" dirty="0"/>
          </a:p>
        </p:txBody>
      </p:sp>
    </p:spTree>
    <p:extLst>
      <p:ext uri="{BB962C8B-B14F-4D97-AF65-F5344CB8AC3E}">
        <p14:creationId xmlns="" xmlns:p14="http://schemas.microsoft.com/office/powerpoint/2010/main" val="7191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《</a:t>
            </a:r>
            <a:r>
              <a:rPr lang="zh-TW" altLang="en-US" dirty="0"/>
              <a:t>藍圖</a:t>
            </a:r>
            <a:r>
              <a:rPr lang="en-US" altLang="zh-TW" dirty="0"/>
              <a:t>》</a:t>
            </a:r>
            <a:r>
              <a:rPr lang="zh-TW" altLang="en-US" dirty="0"/>
              <a:t>的計劃和</a:t>
            </a:r>
            <a:r>
              <a:rPr lang="zh-TW" altLang="en-US" dirty="0" smtClean="0"/>
              <a:t>行動</a:t>
            </a:r>
            <a:endParaRPr lang="en-US" dirty="0"/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20</a:t>
            </a:fld>
            <a:endParaRPr lang="zh-TW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180" y="3840693"/>
            <a:ext cx="3606276" cy="210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群組 14"/>
          <p:cNvGrpSpPr/>
          <p:nvPr/>
        </p:nvGrpSpPr>
        <p:grpSpPr>
          <a:xfrm>
            <a:off x="6156176" y="1628800"/>
            <a:ext cx="2088232" cy="2264474"/>
            <a:chOff x="6012160" y="1844824"/>
            <a:chExt cx="1800201" cy="2048450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132856"/>
              <a:ext cx="1800201" cy="1760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1844824"/>
              <a:ext cx="1781175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05064"/>
            <a:ext cx="45243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05064"/>
            <a:ext cx="13049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577186"/>
            <a:ext cx="5112568" cy="236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517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有效廢物管理帶來的連鎖效益</a:t>
            </a:r>
            <a:endParaRPr lang="en-US" dirty="0"/>
          </a:p>
        </p:txBody>
      </p:sp>
      <p:sp>
        <p:nvSpPr>
          <p:cNvPr id="11" name="內容版面配置區 10"/>
          <p:cNvSpPr>
            <a:spLocks noGrp="1"/>
          </p:cNvSpPr>
          <p:nvPr>
            <p:ph idx="1"/>
          </p:nvPr>
        </p:nvSpPr>
        <p:spPr>
          <a:xfrm>
            <a:off x="457200" y="1772816"/>
            <a:ext cx="8291264" cy="4353347"/>
          </a:xfrm>
        </p:spPr>
        <p:txBody>
          <a:bodyPr>
            <a:noAutofit/>
          </a:bodyPr>
          <a:lstStyle/>
          <a:p>
            <a:r>
              <a:rPr lang="zh-TW" altLang="en-US" dirty="0" smtClean="0"/>
              <a:t>提高廢物收集行業的專業水平</a:t>
            </a:r>
            <a:endParaRPr lang="en-US" altLang="zh-TW" dirty="0" smtClean="0"/>
          </a:p>
          <a:p>
            <a:r>
              <a:rPr lang="zh-TW" altLang="en-US" dirty="0" smtClean="0"/>
              <a:t>物業管理人員把「惜物、減廢」的管理作為他們的核心工作之一</a:t>
            </a:r>
            <a:endParaRPr lang="en-US" altLang="zh-TW" dirty="0"/>
          </a:p>
          <a:p>
            <a:r>
              <a:rPr lang="zh-TW" altLang="en-US" dirty="0" smtClean="0"/>
              <a:t>創造更多就業機會及新職位</a:t>
            </a:r>
            <a:endParaRPr lang="en-US" altLang="zh-TW" dirty="0" smtClean="0"/>
          </a:p>
          <a:p>
            <a:r>
              <a:rPr lang="zh-TW" altLang="en-US" dirty="0" smtClean="0"/>
              <a:t>改善空氣污染</a:t>
            </a:r>
            <a:endParaRPr lang="en-US" altLang="zh-TW" dirty="0" smtClean="0"/>
          </a:p>
          <a:p>
            <a:r>
              <a:rPr lang="zh-TW" altLang="en-US" dirty="0" smtClean="0"/>
              <a:t>減少溫室氣體排放</a:t>
            </a:r>
            <a:endParaRPr lang="en-US" altLang="zh-TW" dirty="0" smtClean="0"/>
          </a:p>
          <a:p>
            <a:r>
              <a:rPr lang="zh-TW" altLang="en-US" dirty="0" smtClean="0"/>
              <a:t>加強社區凝聚力</a:t>
            </a:r>
            <a:endParaRPr lang="en-US" altLang="zh-TW" dirty="0" smtClean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0651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採用轉廢為能技術</a:t>
            </a:r>
            <a:endParaRPr lang="en-US" dirty="0"/>
          </a:p>
        </p:txBody>
      </p:sp>
      <p:sp>
        <p:nvSpPr>
          <p:cNvPr id="16" name="文字版面配置區 15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690864" cy="639762"/>
          </a:xfrm>
        </p:spPr>
        <p:txBody>
          <a:bodyPr/>
          <a:lstStyle/>
          <a:p>
            <a:r>
              <a:rPr lang="en-US" altLang="zh-TW" dirty="0" smtClean="0"/>
              <a:t>2022</a:t>
            </a:r>
            <a:r>
              <a:rPr lang="zh-TW" altLang="en-US" dirty="0" smtClean="0"/>
              <a:t>年廢物減量和轉廢為能預算</a:t>
            </a:r>
          </a:p>
        </p:txBody>
      </p:sp>
      <p:sp>
        <p:nvSpPr>
          <p:cNvPr id="17" name="內容版面配置區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19" name="內容版面配置區 1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zh-TW" altLang="en-US" dirty="0" smtClean="0"/>
              <a:t>採用轉廢為能新技術，將可減少堆填區廢物棄置量和生產大量能源。這些能源可直接用於設施的運作，剩餘的能源可轉出作其他用途。這不但可減少香港的溫室氣體排放，更可提高香港的科技及廢物管理整體水平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22</a:t>
            </a:fld>
            <a:endParaRPr lang="zh-TW" altLang="en-US"/>
          </a:p>
        </p:txBody>
      </p:sp>
      <p:grpSp>
        <p:nvGrpSpPr>
          <p:cNvPr id="22" name="群組 21"/>
          <p:cNvGrpSpPr>
            <a:grpSpLocks noChangeAspect="1"/>
          </p:cNvGrpSpPr>
          <p:nvPr/>
        </p:nvGrpSpPr>
        <p:grpSpPr>
          <a:xfrm>
            <a:off x="539552" y="2204864"/>
            <a:ext cx="3900847" cy="4268852"/>
            <a:chOff x="539552" y="2204864"/>
            <a:chExt cx="3816424" cy="4176464"/>
          </a:xfrm>
        </p:grpSpPr>
        <p:pic>
          <p:nvPicPr>
            <p:cNvPr id="9" name="Picture 13" descr="Screen Shot 2014-06-15 at 3.20.54 AM.png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E0EFD3"/>
                </a:clrFrom>
                <a:clrTo>
                  <a:srgbClr val="E0EFD3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394" t="37668" r="71135" b="10609"/>
            <a:stretch/>
          </p:blipFill>
          <p:spPr>
            <a:xfrm>
              <a:off x="539552" y="2492896"/>
              <a:ext cx="1872209" cy="1800200"/>
            </a:xfrm>
            <a:prstGeom prst="rect">
              <a:avLst/>
            </a:prstGeom>
          </p:spPr>
        </p:pic>
        <p:pic>
          <p:nvPicPr>
            <p:cNvPr id="14" name="Picture 13" descr="Screen Shot 2014-06-15 at 3.20.54 AM.png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E0EFD3"/>
                </a:clrFrom>
                <a:clrTo>
                  <a:srgbClr val="E0EFD3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3175" t="37668" r="23931" b="8043"/>
            <a:stretch/>
          </p:blipFill>
          <p:spPr>
            <a:xfrm>
              <a:off x="2555776" y="4365104"/>
              <a:ext cx="1731554" cy="1944216"/>
            </a:xfrm>
            <a:prstGeom prst="rect">
              <a:avLst/>
            </a:prstGeom>
          </p:spPr>
        </p:pic>
        <p:pic>
          <p:nvPicPr>
            <p:cNvPr id="20" name="Picture 13" descr="Screen Shot 2014-06-15 at 3.20.54 AM.png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E0EFD3"/>
                </a:clrFrom>
                <a:clrTo>
                  <a:srgbClr val="E0EFD3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76025" t="41689" r="1081"/>
            <a:stretch/>
          </p:blipFill>
          <p:spPr>
            <a:xfrm>
              <a:off x="755576" y="4293096"/>
              <a:ext cx="1731554" cy="2088232"/>
            </a:xfrm>
            <a:prstGeom prst="rect">
              <a:avLst/>
            </a:prstGeom>
          </p:spPr>
        </p:pic>
        <p:pic>
          <p:nvPicPr>
            <p:cNvPr id="21" name="Picture 13" descr="Screen Shot 2014-06-15 at 3.20.54 AM.png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E0EFD3"/>
                </a:clrFrom>
                <a:clrTo>
                  <a:srgbClr val="E0EFD3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8865" t="37668" r="46825" b="4402"/>
            <a:stretch/>
          </p:blipFill>
          <p:spPr>
            <a:xfrm>
              <a:off x="2569111" y="2204864"/>
              <a:ext cx="1786865" cy="20162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242932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節省成本</a:t>
            </a:r>
            <a:endParaRPr lang="en-US" dirty="0"/>
          </a:p>
        </p:txBody>
      </p:sp>
      <p:sp>
        <p:nvSpPr>
          <p:cNvPr id="11" name="內容版面配置區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目前政府在廢物收集、轉運、處理和堆填方面的營運費用達到每年</a:t>
            </a:r>
            <a:r>
              <a:rPr lang="en-US" altLang="zh-TW" dirty="0" smtClean="0"/>
              <a:t>14</a:t>
            </a:r>
            <a:r>
              <a:rPr lang="zh-TW" altLang="en-US" dirty="0" smtClean="0"/>
              <a:t>億港元</a:t>
            </a:r>
            <a:endParaRPr lang="en-US" altLang="zh-TW" dirty="0" smtClean="0"/>
          </a:p>
          <a:p>
            <a:r>
              <a:rPr lang="zh-TW" altLang="en-US" dirty="0"/>
              <a:t>減廢、重用及循環再造，能為整個社會節省</a:t>
            </a:r>
            <a:r>
              <a:rPr lang="zh-TW" altLang="en-US" dirty="0" smtClean="0"/>
              <a:t>成本，為社會整體帶來多層長遠利益</a:t>
            </a:r>
            <a:endParaRPr lang="en-US" altLang="zh-TW" dirty="0"/>
          </a:p>
          <a:p>
            <a:endParaRPr lang="en-US" altLang="zh-TW" dirty="0" smtClean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23</a:t>
            </a:fld>
            <a:endParaRPr lang="zh-TW" altLang="en-US"/>
          </a:p>
        </p:txBody>
      </p:sp>
      <p:pic>
        <p:nvPicPr>
          <p:cNvPr id="10" name="Picture 1" descr="Screen Shot 2014-06-15 at 3.59.26 PM.png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23" b="4352"/>
          <a:stretch/>
        </p:blipFill>
        <p:spPr>
          <a:xfrm>
            <a:off x="1043608" y="3861048"/>
            <a:ext cx="6803715" cy="25922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021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其他地區</a:t>
            </a:r>
            <a:r>
              <a:rPr lang="zh-TW" altLang="en-US" dirty="0" smtClean="0"/>
              <a:t>的成功經驗</a:t>
            </a:r>
            <a:endParaRPr lang="en-US" dirty="0"/>
          </a:p>
        </p:txBody>
      </p:sp>
      <p:sp>
        <p:nvSpPr>
          <p:cNvPr id="11" name="內容版面配置區 10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在過去二十</a:t>
            </a:r>
            <a:r>
              <a:rPr lang="zh-TW" altLang="zh-TW" sz="2800" dirty="0" smtClean="0"/>
              <a:t>多</a:t>
            </a:r>
            <a:r>
              <a:rPr lang="zh-TW" altLang="en-US" sz="2800" dirty="0" smtClean="0"/>
              <a:t>年間，台北及南韓兩地致力推行全面減廢運動</a:t>
            </a:r>
            <a:endParaRPr lang="en-US" altLang="zh-TW" sz="2800" dirty="0" smtClean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24</a:t>
            </a:fld>
            <a:endParaRPr lang="zh-TW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296"/>
          <a:stretch>
            <a:fillRect/>
          </a:stretch>
        </p:blipFill>
        <p:spPr bwMode="auto">
          <a:xfrm>
            <a:off x="2699792" y="2276872"/>
            <a:ext cx="5904656" cy="406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851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其他地區</a:t>
            </a:r>
            <a:r>
              <a:rPr lang="zh-TW" altLang="en-US" dirty="0" smtClean="0"/>
              <a:t>的成功經驗</a:t>
            </a:r>
            <a:endParaRPr lang="en-US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25</a:t>
            </a:fld>
            <a:endParaRPr lang="zh-TW" altLang="en-US"/>
          </a:p>
        </p:txBody>
      </p:sp>
      <p:pic>
        <p:nvPicPr>
          <p:cNvPr id="11" name="Picture 2" descr="Screen Shot 2014-06-15 at 1.40.32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8355934" cy="47978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99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 總結</a:t>
            </a:r>
            <a:endParaRPr lang="en-US" dirty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26</a:t>
            </a:fld>
            <a:endParaRPr lang="zh-TW" alt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12" r="7756" b="35728"/>
          <a:stretch>
            <a:fillRect/>
          </a:stretch>
        </p:blipFill>
        <p:spPr bwMode="auto">
          <a:xfrm>
            <a:off x="5657126" y="2204864"/>
            <a:ext cx="287339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6828" t="50812" r="61619" b="30485"/>
          <a:stretch>
            <a:fillRect/>
          </a:stretch>
        </p:blipFill>
        <p:spPr bwMode="auto">
          <a:xfrm>
            <a:off x="418623" y="2192603"/>
            <a:ext cx="2098116" cy="109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40975" t="50812" r="37574" b="30695"/>
          <a:stretch>
            <a:fillRect/>
          </a:stretch>
        </p:blipFill>
        <p:spPr bwMode="auto">
          <a:xfrm>
            <a:off x="428507" y="3717032"/>
            <a:ext cx="208823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64959" t="50812" r="13188" b="30695"/>
          <a:stretch>
            <a:fillRect/>
          </a:stretch>
        </p:blipFill>
        <p:spPr bwMode="auto">
          <a:xfrm>
            <a:off x="428507" y="5229200"/>
            <a:ext cx="212726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Screen Shot 2014-06-13 at 4.26.50 PM.png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9250"/>
          <a:stretch/>
        </p:blipFill>
        <p:spPr>
          <a:xfrm>
            <a:off x="2915816" y="2090667"/>
            <a:ext cx="2451393" cy="2562469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14" name="文字方塊 13"/>
          <p:cNvSpPr txBox="1"/>
          <p:nvPr/>
        </p:nvSpPr>
        <p:spPr>
          <a:xfrm>
            <a:off x="755576" y="170080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chemeClr val="accent4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政策方向</a:t>
            </a:r>
            <a:endParaRPr lang="zh-TW" altLang="en-US" sz="2400" b="1" dirty="0">
              <a:solidFill>
                <a:schemeClr val="accent4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3275856" y="170080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chemeClr val="accent4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主要行動</a:t>
            </a:r>
            <a:endParaRPr lang="zh-TW" altLang="en-US" sz="2400" b="1" dirty="0">
              <a:solidFill>
                <a:schemeClr val="accent4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372200" y="170080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chemeClr val="accent4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具體目標</a:t>
            </a:r>
            <a:endParaRPr lang="zh-TW" altLang="en-US" sz="2400" b="1" dirty="0">
              <a:solidFill>
                <a:schemeClr val="accent4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7" name="加號 16"/>
          <p:cNvSpPr/>
          <p:nvPr/>
        </p:nvSpPr>
        <p:spPr>
          <a:xfrm>
            <a:off x="1187624" y="3284984"/>
            <a:ext cx="504056" cy="432048"/>
          </a:xfrm>
          <a:prstGeom prst="mathPlu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8" name="加號 17"/>
          <p:cNvSpPr/>
          <p:nvPr/>
        </p:nvSpPr>
        <p:spPr>
          <a:xfrm>
            <a:off x="1187624" y="4797152"/>
            <a:ext cx="504056" cy="432048"/>
          </a:xfrm>
          <a:prstGeom prst="mathPlu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A1D077"/>
              </a:clrFrom>
              <a:clrTo>
                <a:srgbClr val="A1D077">
                  <a:alpha val="0"/>
                </a:srgbClr>
              </a:clrTo>
            </a:clrChange>
          </a:blip>
          <a:srcRect l="64668" t="32110" r="11707" b="30484"/>
          <a:stretch>
            <a:fillRect/>
          </a:stretch>
        </p:blipFill>
        <p:spPr bwMode="auto">
          <a:xfrm>
            <a:off x="6084168" y="4581128"/>
            <a:ext cx="1953290" cy="18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文字方塊 18"/>
          <p:cNvSpPr txBox="1"/>
          <p:nvPr/>
        </p:nvSpPr>
        <p:spPr>
          <a:xfrm>
            <a:off x="5724128" y="4191471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b="1" dirty="0" smtClean="0">
                <a:solidFill>
                  <a:schemeClr val="accent4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廢物資源管理比例</a:t>
            </a:r>
            <a:endParaRPr lang="zh-TW" altLang="en-US" sz="2400" b="1" dirty="0">
              <a:solidFill>
                <a:schemeClr val="accent4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BBE6FB"/>
              </a:clrFrom>
              <a:clrTo>
                <a:srgbClr val="BBE6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46349" y="4725144"/>
            <a:ext cx="75364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BBE6FB"/>
              </a:clrFrom>
              <a:clrTo>
                <a:srgbClr val="BBE6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4121" y="4725144"/>
            <a:ext cx="74440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B3D891"/>
              </a:clrFrom>
              <a:clrTo>
                <a:srgbClr val="B3D89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3" y="4653136"/>
            <a:ext cx="91195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9280" y="5373216"/>
            <a:ext cx="49264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5445224"/>
            <a:ext cx="1224136" cy="82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3549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老師及同學亦可參考以下的補充資料或活動，進一步落實「惜物、減廢」</a:t>
            </a:r>
            <a:endParaRPr lang="en-US" altLang="zh-TW" dirty="0" smtClean="0"/>
          </a:p>
          <a:p>
            <a:pPr>
              <a:defRPr/>
            </a:pPr>
            <a:endParaRPr lang="en-US" altLang="zh-TW" dirty="0" smtClean="0"/>
          </a:p>
          <a:p>
            <a:r>
              <a:rPr lang="en-US" altLang="zh-TW" dirty="0" err="1" smtClean="0"/>
              <a:t>減用、重用及回收購物膠袋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短片：</a:t>
            </a:r>
            <a:endParaRPr lang="en-US" altLang="zh-TW" dirty="0" smtClean="0"/>
          </a:p>
          <a:p>
            <a:pPr lvl="1"/>
            <a:r>
              <a:rPr lang="en-US" altLang="zh-TW" sz="1600" dirty="0" smtClean="0">
                <a:hlinkClick r:id="rId2"/>
              </a:rPr>
              <a:t>http://www.epd.gov.hk/epd/tc_chi/environmentinhk/waste/prob_solutions/shopping_bags_video.html</a:t>
            </a:r>
            <a:r>
              <a:rPr lang="en-US" altLang="zh-TW" sz="1200" dirty="0" smtClean="0"/>
              <a:t>	</a:t>
            </a:r>
          </a:p>
          <a:p>
            <a:pPr>
              <a:defRPr/>
            </a:pPr>
            <a:endParaRPr lang="en-US" altLang="zh-TW" dirty="0" smtClean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643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「</a:t>
            </a:r>
            <a:r>
              <a:rPr lang="zh-TW" altLang="en-US" dirty="0" smtClean="0"/>
              <a:t>惜物、</a:t>
            </a:r>
            <a:r>
              <a:rPr lang="ja-JP" altLang="en-US" dirty="0" smtClean="0"/>
              <a:t>減廢」</a:t>
            </a:r>
            <a:r>
              <a:rPr lang="zh-TW" altLang="en-US" dirty="0" smtClean="0"/>
              <a:t>的方法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捐贈舊物</a:t>
            </a:r>
            <a:endParaRPr lang="en-US" altLang="zh-TW" dirty="0" smtClean="0"/>
          </a:p>
          <a:p>
            <a:pPr lvl="1"/>
            <a:r>
              <a:rPr lang="en-US" dirty="0" err="1" smtClean="0"/>
              <a:t>全新或舊衣物、飾物、玩具、鞋履、手袋、書籍、小型電器及家品等</a:t>
            </a:r>
            <a:r>
              <a:rPr lang="zh-TW" altLang="en-US" dirty="0" smtClean="0"/>
              <a:t>均可轉贈他人，減少都市廢物量。不少社會企業／綠色團體均</a:t>
            </a:r>
            <a:r>
              <a:rPr lang="en-US" altLang="zh-TW" dirty="0" smtClean="0"/>
              <a:t>有</a:t>
            </a:r>
            <a:r>
              <a:rPr lang="zh-TW" altLang="en-US" dirty="0" smtClean="0"/>
              <a:t>舉辦各類型的回收捐贈計劃。例如：</a:t>
            </a:r>
            <a:endParaRPr lang="en-US" altLang="zh-TW" dirty="0" smtClean="0"/>
          </a:p>
          <a:p>
            <a:pPr lvl="2"/>
            <a:r>
              <a:rPr lang="en-US" dirty="0" err="1" smtClean="0"/>
              <a:t>基督教勵行會</a:t>
            </a:r>
            <a:r>
              <a:rPr lang="zh-TW" altLang="en-US" dirty="0" smtClean="0"/>
              <a:t>，</a:t>
            </a:r>
            <a:r>
              <a:rPr lang="en-US" dirty="0" smtClean="0"/>
              <a:t>自 2003 </a:t>
            </a:r>
            <a:r>
              <a:rPr lang="en-US" dirty="0" err="1" smtClean="0"/>
              <a:t>年起致力推動「環保回收行動</a:t>
            </a:r>
            <a:r>
              <a:rPr lang="en-US" dirty="0" smtClean="0"/>
              <a:t>」，</a:t>
            </a:r>
            <a:r>
              <a:rPr lang="en-US" dirty="0" err="1" smtClean="0"/>
              <a:t>宣揚環保訊息，鼓勵循環再用，並轉贈物品給有需要人士</a:t>
            </a:r>
            <a:r>
              <a:rPr lang="zh-TW" altLang="en-US" dirty="0" smtClean="0"/>
              <a:t>，透過行動</a:t>
            </a:r>
            <a:r>
              <a:rPr lang="en-US" dirty="0" smtClean="0"/>
              <a:t>已回收超過3</a:t>
            </a:r>
            <a:r>
              <a:rPr lang="en-US" altLang="zh-TW" dirty="0" smtClean="0"/>
              <a:t>,</a:t>
            </a:r>
            <a:r>
              <a:rPr lang="en-US" dirty="0" smtClean="0"/>
              <a:t>200噸的衣物</a:t>
            </a:r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28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5819001"/>
            <a:ext cx="18774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資料來源：基督教勵行會</a:t>
            </a:r>
            <a:endParaRPr lang="en-US" sz="1200" b="1" dirty="0" smtClean="0">
              <a:latin typeface="微軟正黑體" pitchFamily="34" charset="-120"/>
              <a:ea typeface="微軟正黑體" pitchFamily="34" charset="-120"/>
              <a:cs typeface="新細明體"/>
            </a:endParaRPr>
          </a:p>
          <a:p>
            <a:endParaRPr lang="en-US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965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dirty="0" smtClean="0"/>
              <a:t>現時廢物處理方法</a:t>
            </a:r>
            <a:r>
              <a:rPr lang="zh-TW" altLang="en-US" dirty="0" smtClean="0"/>
              <a:t>－</a:t>
            </a:r>
            <a:r>
              <a:rPr lang="ja-JP" altLang="en-US" dirty="0" smtClean="0"/>
              <a:t>回收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定義：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廢物回收即收集本</a:t>
            </a:r>
            <a:r>
              <a:rPr lang="zh-TW" altLang="zh-TW" dirty="0" smtClean="0"/>
              <a:t>來</a:t>
            </a:r>
            <a:r>
              <a:rPr lang="en-US" altLang="zh-TW" dirty="0" err="1" smtClean="0"/>
              <a:t>要丟棄的固體廢物</a:t>
            </a:r>
            <a:r>
              <a:rPr lang="en-US" altLang="zh-TW" dirty="0" smtClean="0"/>
              <a:t>，</a:t>
            </a:r>
            <a:r>
              <a:rPr lang="zh-TW" altLang="en-US" dirty="0" smtClean="0"/>
              <a:t>從</a:t>
            </a:r>
            <a:r>
              <a:rPr lang="en-US" altLang="zh-TW" dirty="0" smtClean="0"/>
              <a:t>中</a:t>
            </a:r>
            <a:r>
              <a:rPr lang="zh-TW" altLang="en-US" dirty="0" smtClean="0"/>
              <a:t>抽取</a:t>
            </a:r>
            <a:r>
              <a:rPr lang="en-US" altLang="zh-TW" dirty="0" err="1" smtClean="0"/>
              <a:t>可再造</a:t>
            </a:r>
            <a:r>
              <a:rPr lang="zh-TW" altLang="en-US" dirty="0" smtClean="0"/>
              <a:t>或有用的</a:t>
            </a:r>
            <a:r>
              <a:rPr lang="en-US" altLang="zh-TW" dirty="0" err="1" smtClean="0"/>
              <a:t>原料</a:t>
            </a:r>
            <a:r>
              <a:rPr lang="zh-TW" altLang="en-US" dirty="0" smtClean="0"/>
              <a:t>，然後</a:t>
            </a:r>
            <a:r>
              <a:rPr lang="en-US" altLang="zh-TW" dirty="0" err="1" smtClean="0"/>
              <a:t>製成新產品</a:t>
            </a:r>
            <a:r>
              <a:rPr lang="zh-TW" altLang="en-US" dirty="0" smtClean="0"/>
              <a:t>，</a:t>
            </a:r>
            <a:r>
              <a:rPr lang="en-US" altLang="zh-TW" dirty="0" err="1" smtClean="0"/>
              <a:t>如回收廢紙製成再造紙品；或收集用過的</a:t>
            </a:r>
            <a:r>
              <a:rPr lang="zh-TW" altLang="en-US" dirty="0" smtClean="0"/>
              <a:t>物</a:t>
            </a:r>
            <a:r>
              <a:rPr lang="en-US" altLang="zh-TW" dirty="0" err="1" smtClean="0"/>
              <a:t>品，經清潔和處理後再使用</a:t>
            </a:r>
            <a:endParaRPr lang="en-US" altLang="zh-TW" dirty="0" smtClean="0"/>
          </a:p>
          <a:p>
            <a:pPr lvl="1"/>
            <a:endParaRPr lang="zh-TW" altLang="en-US" dirty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29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5877272"/>
            <a:ext cx="223224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來源：環境運動委員會</a:t>
            </a:r>
            <a:endParaRPr lang="en-US" altLang="zh-TW" sz="1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237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簡介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HK" altLang="en-US" dirty="0">
                <a:latin typeface="+mn-ea"/>
              </a:rPr>
              <a:t>本課將提及 </a:t>
            </a:r>
            <a:r>
              <a:rPr lang="en-US" altLang="zh-HK" dirty="0">
                <a:latin typeface="+mn-ea"/>
              </a:rPr>
              <a:t>:</a:t>
            </a:r>
          </a:p>
          <a:p>
            <a:r>
              <a:rPr lang="zh-TW" altLang="en-US" dirty="0" smtClean="0">
                <a:latin typeface="+mn-ea"/>
              </a:rPr>
              <a:t>由香港特別行政區政府環境局於</a:t>
            </a:r>
            <a:r>
              <a:rPr lang="en-US" altLang="zh-TW" dirty="0" smtClean="0">
                <a:latin typeface="+mn-ea"/>
              </a:rPr>
              <a:t>2013</a:t>
            </a:r>
            <a:r>
              <a:rPr lang="zh-TW" altLang="en-US" dirty="0" smtClean="0">
                <a:latin typeface="+mn-ea"/>
              </a:rPr>
              <a:t>年發表的</a:t>
            </a:r>
            <a:r>
              <a:rPr lang="en-US" altLang="zh-TW" dirty="0" smtClean="0">
                <a:latin typeface="+mn-ea"/>
              </a:rPr>
              <a:t>《</a:t>
            </a:r>
            <a:r>
              <a:rPr lang="zh-TW" altLang="en-US" dirty="0" smtClean="0">
                <a:latin typeface="+mn-ea"/>
              </a:rPr>
              <a:t>香港資源循環藍圖</a:t>
            </a:r>
            <a:r>
              <a:rPr lang="en-US" altLang="zh-TW" dirty="0" smtClean="0">
                <a:latin typeface="+mn-ea"/>
              </a:rPr>
              <a:t>2013-2022》 </a:t>
            </a:r>
            <a:r>
              <a:rPr lang="zh-TW" altLang="en-US" dirty="0" smtClean="0">
                <a:latin typeface="+mn-ea"/>
              </a:rPr>
              <a:t>，內容包括：</a:t>
            </a:r>
            <a:endParaRPr lang="en-US" altLang="zh-TW" dirty="0">
              <a:latin typeface="+mn-ea"/>
            </a:endParaRPr>
          </a:p>
          <a:p>
            <a:pPr lvl="1"/>
            <a:r>
              <a:rPr lang="zh-TW" altLang="en-US" dirty="0" smtClean="0">
                <a:latin typeface="+mn-ea"/>
              </a:rPr>
              <a:t>分析香港廢物管理的挑戰和機遇</a:t>
            </a:r>
            <a:endParaRPr lang="en-US" altLang="zh-TW" dirty="0" smtClean="0">
              <a:latin typeface="+mn-ea"/>
            </a:endParaRPr>
          </a:p>
          <a:p>
            <a:pPr lvl="1"/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闡述</a:t>
            </a:r>
            <a:r>
              <a:rPr lang="zh-Hant" altLang="en-US" dirty="0">
                <a:latin typeface="微軟正黑體" pitchFamily="34" charset="-120"/>
                <a:ea typeface="微軟正黑體" pitchFamily="34" charset="-120"/>
              </a:rPr>
              <a:t>未來十年廢物管理策略、具體目標、政策措施和行動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時間表</a:t>
            </a:r>
            <a:endParaRPr lang="en-US" altLang="ja-JP" dirty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endParaRPr lang="en-US" altLang="ja-JP" dirty="0" smtClean="0">
              <a:latin typeface="+mn-ea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dirty="0" smtClean="0"/>
              <a:t>現時廢物處理方法</a:t>
            </a:r>
            <a:r>
              <a:rPr lang="zh-TW" altLang="en-US" dirty="0" smtClean="0"/>
              <a:t>－堆填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定義：</a:t>
            </a:r>
            <a:endParaRPr lang="en-US" altLang="zh-TW" dirty="0" smtClean="0"/>
          </a:p>
          <a:p>
            <a:pPr lvl="1"/>
            <a:r>
              <a:rPr lang="en-US" dirty="0" err="1" smtClean="0"/>
              <a:t>堆填，又稱填埋法或掩埋法，用作處理無可避免產生、不能回收和不可燃燒的固體廢物，以及焚化產生的灰燼</a:t>
            </a:r>
            <a:endParaRPr lang="en-US" dirty="0" smtClean="0"/>
          </a:p>
          <a:p>
            <a:pPr lvl="1"/>
            <a:r>
              <a:rPr lang="en-US" dirty="0" err="1" smtClean="0"/>
              <a:t>堆填的具體處理方法是把廢物體積壓縮至最小，然後分層疊於泥土間，讓其在泥土中自然分解，再加以覆蓋</a:t>
            </a:r>
            <a:r>
              <a:rPr lang="en-US" dirty="0" smtClean="0"/>
              <a:t>。</a:t>
            </a:r>
            <a:r>
              <a:rPr lang="en-US" dirty="0" err="1" smtClean="0"/>
              <a:t>廢物分解期間產生的污水、臭味、沼氣等污染物則透過各式設施抽走處理，防止污染物和病菌影響周邊環境</a:t>
            </a:r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30</a:t>
            </a:fld>
            <a:endParaRPr lang="zh-TW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624840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資料來源：環境運動委員會</a:t>
            </a:r>
            <a:endParaRPr lang="en-US" sz="1200" b="1" dirty="0" smtClean="0">
              <a:latin typeface="微軟正黑體" pitchFamily="34" charset="-120"/>
              <a:ea typeface="微軟正黑體" pitchFamily="34" charset="-120"/>
              <a:cs typeface="新細明體"/>
            </a:endParaRPr>
          </a:p>
          <a:p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773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方案設計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題目：</a:t>
            </a:r>
            <a:r>
              <a:rPr lang="ja-JP" altLang="en-US" dirty="0" smtClean="0"/>
              <a:t>挑選一個本地</a:t>
            </a:r>
            <a:r>
              <a:rPr lang="zh-TW" altLang="en-US" dirty="0" smtClean="0"/>
              <a:t>回收業案例，並</a:t>
            </a:r>
            <a:r>
              <a:rPr lang="ja-JP" altLang="en-US" dirty="0" smtClean="0"/>
              <a:t>設計「加大回收力度」</a:t>
            </a:r>
            <a:r>
              <a:rPr lang="zh-TW" altLang="en-US" dirty="0" smtClean="0"/>
              <a:t>的</a:t>
            </a:r>
            <a:r>
              <a:rPr lang="ja-JP" altLang="en-US" dirty="0" smtClean="0"/>
              <a:t>方案，</a:t>
            </a:r>
            <a:r>
              <a:rPr lang="zh-TW" altLang="en-US" dirty="0" smtClean="0"/>
              <a:t>務求推動</a:t>
            </a:r>
            <a:r>
              <a:rPr lang="ja-JP" altLang="en-US" dirty="0" smtClean="0"/>
              <a:t>更多</a:t>
            </a:r>
            <a:r>
              <a:rPr lang="zh-TW" altLang="en-US" dirty="0" smtClean="0"/>
              <a:t>市民</a:t>
            </a:r>
            <a:r>
              <a:rPr lang="ja-JP" altLang="en-US" dirty="0" smtClean="0"/>
              <a:t>參與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ja-JP" dirty="0" smtClean="0"/>
              <a:t>資</a:t>
            </a:r>
            <a:r>
              <a:rPr lang="zh-TW" altLang="en-US" dirty="0" smtClean="0"/>
              <a:t>料短片：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《</a:t>
            </a:r>
            <a:r>
              <a:rPr lang="zh-TW" altLang="en-US" dirty="0" smtClean="0"/>
              <a:t>垃圾哪裏去？</a:t>
            </a:r>
            <a:r>
              <a:rPr lang="en-US" altLang="zh-TW" dirty="0" smtClean="0"/>
              <a:t> 》</a:t>
            </a:r>
          </a:p>
          <a:p>
            <a:pPr lvl="1"/>
            <a:r>
              <a:rPr lang="en-US" altLang="ja-JP" sz="1600" dirty="0" smtClean="0">
                <a:hlinkClick r:id="rId2"/>
              </a:rPr>
              <a:t>https://www.youtube.com/watch?v=wgM0GbNOZ54</a:t>
            </a:r>
            <a:endParaRPr lang="en-US" altLang="ja-JP" sz="1600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31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89228" y="5726669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短片來源：政府新聞處</a:t>
            </a:r>
            <a:endParaRPr lang="en-US" sz="1200" b="1" dirty="0" smtClean="0">
              <a:latin typeface="微軟正黑體" pitchFamily="34" charset="-120"/>
              <a:ea typeface="微軟正黑體" pitchFamily="34" charset="-120"/>
              <a:cs typeface="新細明體"/>
            </a:endParaRPr>
          </a:p>
          <a:p>
            <a:endParaRPr 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92401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公眾對回收、堆填的意見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新聞閱讀：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太陽報，</a:t>
            </a:r>
            <a:r>
              <a:rPr lang="en-US" altLang="zh-TW" dirty="0" err="1" smtClean="0"/>
              <a:t>《</a:t>
            </a:r>
            <a:r>
              <a:rPr lang="zh-TW" altLang="en-US" dirty="0" smtClean="0"/>
              <a:t>堆填區瀕飽和 黃錦星：擴建不容再拖</a:t>
            </a:r>
            <a:r>
              <a:rPr lang="en-US" altLang="zh-TW" dirty="0" smtClean="0"/>
              <a:t>》</a:t>
            </a:r>
          </a:p>
          <a:p>
            <a:pPr lvl="1"/>
            <a:r>
              <a:rPr lang="en-US" sz="1600" dirty="0" smtClean="0">
                <a:hlinkClick r:id="rId3"/>
              </a:rPr>
              <a:t>http://the-sun.on.cc/cnt/news/20140914/00407_053.html</a:t>
            </a:r>
          </a:p>
          <a:p>
            <a:pPr>
              <a:buNone/>
            </a:pPr>
            <a:endParaRPr lang="en-US" sz="1600" dirty="0" smtClean="0">
              <a:hlinkClick r:id="rId3"/>
            </a:endParaRPr>
          </a:p>
          <a:p>
            <a:pPr lvl="1"/>
            <a:r>
              <a:rPr lang="zh-TW" altLang="en-US" dirty="0" smtClean="0"/>
              <a:t>星島日報，</a:t>
            </a:r>
            <a:r>
              <a:rPr lang="en-US" altLang="zh-TW" dirty="0" smtClean="0"/>
              <a:t>《「</a:t>
            </a:r>
            <a:r>
              <a:rPr lang="en-US" altLang="zh-TW" dirty="0" err="1" smtClean="0"/>
              <a:t>三堆一爐</a:t>
            </a:r>
            <a:r>
              <a:rPr lang="en-US" altLang="zh-TW" dirty="0" smtClean="0"/>
              <a:t>」 </a:t>
            </a:r>
            <a:r>
              <a:rPr lang="en-US" altLang="zh-TW" dirty="0" err="1" smtClean="0"/>
              <a:t>成功闖首關</a:t>
            </a:r>
            <a:r>
              <a:rPr lang="en-US" altLang="zh-TW" dirty="0" smtClean="0"/>
              <a:t>》</a:t>
            </a:r>
          </a:p>
          <a:p>
            <a:pPr lvl="1"/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hlinkClick r:id="rId4"/>
              </a:rPr>
              <a:t>http</a:t>
            </a:r>
            <a:r>
              <a:rPr lang="en-US" sz="1600" dirty="0" smtClean="0">
                <a:hlinkClick r:id="rId4"/>
              </a:rPr>
              <a:t>://std.stheadline.com/yesterday/loc/0329ao07.html</a:t>
            </a:r>
            <a:endParaRPr lang="en-US" sz="1600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32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00034" y="5857892"/>
            <a:ext cx="21723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資料來源：太陽報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 / 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星島日報</a:t>
            </a:r>
            <a:endParaRPr lang="en-US" sz="1200" b="1" dirty="0" smtClean="0">
              <a:latin typeface="微軟正黑體" pitchFamily="34" charset="-120"/>
              <a:ea typeface="微軟正黑體" pitchFamily="34" charset="-120"/>
              <a:cs typeface="新細明體"/>
            </a:endParaRPr>
          </a:p>
          <a:p>
            <a:endParaRPr lang="en-US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310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公眾對回收、堆填的意見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新聞閱讀：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明報，</a:t>
            </a:r>
            <a:r>
              <a:rPr lang="en-US" altLang="zh-TW" dirty="0" smtClean="0"/>
              <a:t>《 </a:t>
            </a:r>
            <a:r>
              <a:rPr lang="en-US" altLang="zh-TW" dirty="0" err="1" smtClean="0"/>
              <a:t>石鼓洲焚化爐申撥款</a:t>
            </a:r>
            <a:r>
              <a:rPr lang="en-US" altLang="zh-TW" dirty="0" smtClean="0"/>
              <a:t> 造價3年飈升六成 》</a:t>
            </a:r>
          </a:p>
          <a:p>
            <a:pPr lvl="1"/>
            <a:r>
              <a:rPr lang="en-US" altLang="zh-TW" sz="1600" dirty="0" smtClean="0">
                <a:hlinkClick r:id="rId3"/>
              </a:rPr>
              <a:t>http://news.sina.com.hk/news/20140220/-2-3193591/1.html</a:t>
            </a:r>
            <a:endParaRPr lang="en-US" altLang="zh-TW" sz="1600" dirty="0" smtClean="0"/>
          </a:p>
          <a:p>
            <a:pPr>
              <a:buNone/>
            </a:pPr>
            <a:endParaRPr lang="en-US" altLang="zh-TW" sz="1600" dirty="0" smtClean="0"/>
          </a:p>
          <a:p>
            <a:pPr lvl="1"/>
            <a:r>
              <a:rPr lang="zh-TW" altLang="en-US" dirty="0" smtClean="0"/>
              <a:t>太陽報，</a:t>
            </a:r>
            <a:r>
              <a:rPr lang="en-US" altLang="zh-TW" dirty="0" smtClean="0"/>
              <a:t>《</a:t>
            </a:r>
            <a:r>
              <a:rPr lang="zh-TW" altLang="en-US" dirty="0" smtClean="0"/>
              <a:t>環保大道空氣污染爆錶</a:t>
            </a:r>
            <a:r>
              <a:rPr lang="en-US" altLang="zh-TW" dirty="0" smtClean="0"/>
              <a:t>》</a:t>
            </a:r>
          </a:p>
          <a:p>
            <a:pPr lvl="1"/>
            <a:r>
              <a:rPr lang="en-US" altLang="zh-TW" sz="1600" dirty="0" smtClean="0">
                <a:hlinkClick r:id="rId4"/>
              </a:rPr>
              <a:t>http://the-sun.on.cc/cnt/news/20140515/00407_028.html</a:t>
            </a:r>
            <a:endParaRPr lang="en-US" altLang="zh-TW" sz="16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33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39400" y="5791200"/>
            <a:ext cx="18293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資料來源：明報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太陽報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 </a:t>
            </a:r>
            <a:endParaRPr lang="en-US" sz="1200" b="1" dirty="0" smtClean="0">
              <a:latin typeface="微軟正黑體" pitchFamily="34" charset="-120"/>
              <a:ea typeface="微軟正黑體" pitchFamily="34" charset="-120"/>
              <a:cs typeface="新細明體"/>
            </a:endParaRPr>
          </a:p>
          <a:p>
            <a:endParaRPr lang="en-US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48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資料來源</a:t>
            </a:r>
            <a:endParaRPr lang="en-US" dirty="0"/>
          </a:p>
        </p:txBody>
      </p:sp>
      <p:sp>
        <p:nvSpPr>
          <p:cNvPr id="10" name="內容版面配置區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TW" altLang="zh-TW" dirty="0" smtClean="0"/>
              <a:t>短片： </a:t>
            </a:r>
          </a:p>
          <a:p>
            <a:pPr lvl="1"/>
            <a:r>
              <a:rPr lang="zh-TW" altLang="zh-TW" dirty="0" smtClean="0"/>
              <a:t>政府新聞處（</a:t>
            </a:r>
            <a:r>
              <a:rPr lang="en-US" altLang="zh-TW" dirty="0" smtClean="0"/>
              <a:t>2014</a:t>
            </a:r>
            <a:r>
              <a:rPr lang="zh-TW" altLang="zh-TW" dirty="0" smtClean="0"/>
              <a:t>年</a:t>
            </a:r>
            <a:r>
              <a:rPr lang="en-US" altLang="zh-TW" dirty="0" smtClean="0"/>
              <a:t>5</a:t>
            </a:r>
            <a:r>
              <a:rPr lang="zh-TW" altLang="zh-TW" dirty="0" smtClean="0"/>
              <a:t>月</a:t>
            </a:r>
            <a:r>
              <a:rPr lang="en-US" altLang="zh-TW" dirty="0" smtClean="0"/>
              <a:t>12</a:t>
            </a:r>
            <a:r>
              <a:rPr lang="zh-TW" altLang="zh-TW" dirty="0" smtClean="0"/>
              <a:t>日），</a:t>
            </a:r>
            <a:r>
              <a:rPr lang="en-US" altLang="zh-TW" dirty="0" smtClean="0"/>
              <a:t>《</a:t>
            </a:r>
            <a:r>
              <a:rPr lang="zh-TW" altLang="zh-TW" dirty="0" smtClean="0"/>
              <a:t>垃圾哪裏去</a:t>
            </a:r>
            <a:r>
              <a:rPr lang="en-US" altLang="zh-TW" dirty="0" smtClean="0"/>
              <a:t>》</a:t>
            </a:r>
            <a:endParaRPr lang="zh-TW" altLang="zh-TW" dirty="0" smtClean="0"/>
          </a:p>
          <a:p>
            <a:r>
              <a:rPr lang="zh-TW" altLang="zh-TW" dirty="0" smtClean="0"/>
              <a:t>圖片： </a:t>
            </a:r>
          </a:p>
          <a:p>
            <a:pPr lvl="1"/>
            <a:r>
              <a:rPr lang="en-US" altLang="zh-TW" dirty="0" smtClean="0"/>
              <a:t>bunnings.com.au </a:t>
            </a:r>
            <a:endParaRPr lang="zh-TW" altLang="zh-TW" dirty="0" smtClean="0"/>
          </a:p>
          <a:p>
            <a:pPr lvl="1"/>
            <a:r>
              <a:rPr lang="zh-TW" altLang="zh-TW" dirty="0" smtClean="0"/>
              <a:t>環境局 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34</a:t>
            </a:fld>
            <a:endParaRPr lang="zh-TW" alt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TW" altLang="zh-TW" dirty="0" smtClean="0"/>
              <a:t>資料： </a:t>
            </a:r>
          </a:p>
          <a:p>
            <a:pPr lvl="1"/>
            <a:r>
              <a:rPr lang="zh-TW" altLang="en-US" dirty="0" smtClean="0"/>
              <a:t>環境局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基督教勵行會 </a:t>
            </a:r>
          </a:p>
          <a:p>
            <a:pPr lvl="1"/>
            <a:r>
              <a:rPr lang="zh-TW" altLang="zh-TW" dirty="0" smtClean="0"/>
              <a:t>環境運動委員會 </a:t>
            </a:r>
          </a:p>
          <a:p>
            <a:pPr lvl="1"/>
            <a:r>
              <a:rPr lang="zh-TW" altLang="zh-TW" dirty="0" smtClean="0"/>
              <a:t>太陽報 </a:t>
            </a:r>
          </a:p>
          <a:p>
            <a:pPr lvl="1"/>
            <a:r>
              <a:rPr lang="zh-TW" altLang="zh-TW" dirty="0" smtClean="0"/>
              <a:t>明報 </a:t>
            </a:r>
          </a:p>
          <a:p>
            <a:pPr lvl="1"/>
            <a:r>
              <a:rPr lang="zh-TW" altLang="zh-TW" dirty="0" smtClean="0"/>
              <a:t>星島日報 </a:t>
            </a:r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《</a:t>
            </a:r>
            <a:r>
              <a:rPr lang="zh-TW" altLang="en-US" dirty="0" smtClean="0"/>
              <a:t>藍圖</a:t>
            </a:r>
            <a:r>
              <a:rPr lang="en-US" altLang="zh-TW" dirty="0" smtClean="0"/>
              <a:t>》</a:t>
            </a:r>
            <a:r>
              <a:rPr lang="zh-TW" altLang="en-US" dirty="0" smtClean="0"/>
              <a:t>的</a:t>
            </a:r>
            <a:r>
              <a:rPr lang="ja-JP" altLang="en-US" dirty="0" smtClean="0"/>
              <a:t>具體目標</a:t>
            </a:r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4</a:t>
            </a:fld>
            <a:endParaRPr lang="zh-TW" alt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0EED2"/>
              </a:clrFrom>
              <a:clrTo>
                <a:srgbClr val="E0EED2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5728"/>
          <a:stretch>
            <a:fillRect/>
          </a:stretch>
        </p:blipFill>
        <p:spPr bwMode="auto">
          <a:xfrm>
            <a:off x="1403648" y="1173705"/>
            <a:ext cx="6840760" cy="3335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2929"/>
          <a:stretch>
            <a:fillRect/>
          </a:stretch>
        </p:blipFill>
        <p:spPr bwMode="auto">
          <a:xfrm>
            <a:off x="2618630" y="3861048"/>
            <a:ext cx="180935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63" t="15151" r="22830"/>
          <a:stretch>
            <a:fillRect/>
          </a:stretch>
        </p:blipFill>
        <p:spPr bwMode="auto">
          <a:xfrm>
            <a:off x="6300192" y="4293096"/>
            <a:ext cx="14401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71" t="43510" r="52337" b="15699"/>
          <a:stretch>
            <a:fillRect/>
          </a:stretch>
        </p:blipFill>
        <p:spPr bwMode="auto">
          <a:xfrm>
            <a:off x="4860032" y="4797152"/>
            <a:ext cx="5760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橢圓 10"/>
          <p:cNvSpPr/>
          <p:nvPr/>
        </p:nvSpPr>
        <p:spPr>
          <a:xfrm>
            <a:off x="1403648" y="4797152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chemeClr val="tx1"/>
                </a:solidFill>
              </a:rPr>
              <a:t>廢物管理比例</a:t>
            </a:r>
            <a:endParaRPr lang="zh-TW" altLang="en-US" sz="1200" b="1" dirty="0">
              <a:solidFill>
                <a:schemeClr val="tx1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523" t="11769" b="9444"/>
          <a:stretch>
            <a:fillRect/>
          </a:stretch>
        </p:blipFill>
        <p:spPr bwMode="auto">
          <a:xfrm>
            <a:off x="7481793" y="4026563"/>
            <a:ext cx="1410687" cy="221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香港廢物處理的四大挑戰</a:t>
            </a:r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5</a:t>
            </a:fld>
            <a:endParaRPr lang="zh-TW" altLang="en-US"/>
          </a:p>
        </p:txBody>
      </p:sp>
      <p:graphicFrame>
        <p:nvGraphicFramePr>
          <p:cNvPr id="9" name="內容版面配置區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47088036"/>
              </p:ext>
            </p:extLst>
          </p:nvPr>
        </p:nvGraphicFramePr>
        <p:xfrm>
          <a:off x="609600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挑戰一：廢物量多</a:t>
            </a:r>
            <a:endParaRPr lang="en-US" dirty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pic>
        <p:nvPicPr>
          <p:cNvPr id="7" name="內容版面配置區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0EFD3"/>
              </a:clrFrom>
              <a:clrTo>
                <a:srgbClr val="E0EFD3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86"/>
          <a:stretch>
            <a:fillRect/>
          </a:stretch>
        </p:blipFill>
        <p:spPr>
          <a:xfrm>
            <a:off x="611560" y="1571612"/>
            <a:ext cx="8051677" cy="46657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挑戰一：廢物量多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4353347"/>
          </a:xfrm>
        </p:spPr>
        <p:txBody>
          <a:bodyPr>
            <a:normAutofit/>
          </a:bodyPr>
          <a:lstStyle/>
          <a:p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在</a:t>
            </a:r>
            <a:r>
              <a:rPr lang="zh-Hant" altLang="en-US" sz="2200" dirty="0">
                <a:latin typeface="微軟正黑體" pitchFamily="34" charset="-120"/>
                <a:ea typeface="微軟正黑體" pitchFamily="34" charset="-120"/>
              </a:rPr>
              <a:t>過去三十年間，</a:t>
            </a:r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香港</a:t>
            </a:r>
            <a:r>
              <a:rPr lang="zh-TW" altLang="en-US" sz="2200" dirty="0" smtClean="0">
                <a:latin typeface="微軟正黑體" pitchFamily="34" charset="-120"/>
                <a:ea typeface="微軟正黑體" pitchFamily="34" charset="-120"/>
              </a:rPr>
              <a:t>都市</a:t>
            </a:r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固體廢物</a:t>
            </a:r>
            <a:r>
              <a:rPr lang="zh-TW" altLang="zh-TW" sz="2200" dirty="0" smtClean="0"/>
              <a:t>總</a:t>
            </a:r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量</a:t>
            </a:r>
            <a:r>
              <a:rPr lang="zh-Hant" altLang="en-US" sz="2200" dirty="0">
                <a:latin typeface="微軟正黑體" pitchFamily="34" charset="-120"/>
                <a:ea typeface="微軟正黑體" pitchFamily="34" charset="-120"/>
              </a:rPr>
              <a:t>增加近</a:t>
            </a:r>
            <a:r>
              <a:rPr lang="en-US" altLang="zh-Hant" sz="2200" dirty="0">
                <a:latin typeface="微軟正黑體" pitchFamily="34" charset="-120"/>
                <a:ea typeface="微軟正黑體" pitchFamily="34" charset="-120"/>
              </a:rPr>
              <a:t>80%</a:t>
            </a:r>
            <a:r>
              <a:rPr lang="zh-Hant" altLang="en-US" sz="2200" dirty="0">
                <a:latin typeface="微軟正黑體" pitchFamily="34" charset="-120"/>
                <a:ea typeface="微軟正黑體" pitchFamily="34" charset="-120"/>
              </a:rPr>
              <a:t>，同期人口增長為</a:t>
            </a:r>
            <a:r>
              <a:rPr lang="en-US" altLang="zh-Hant" sz="2200" dirty="0">
                <a:latin typeface="微軟正黑體" pitchFamily="34" charset="-120"/>
                <a:ea typeface="微軟正黑體" pitchFamily="34" charset="-120"/>
              </a:rPr>
              <a:t>36%</a:t>
            </a:r>
            <a:r>
              <a:rPr lang="zh-Hant" altLang="en-US" sz="2200" dirty="0">
                <a:latin typeface="微軟正黑體" pitchFamily="34" charset="-120"/>
                <a:ea typeface="微軟正黑體" pitchFamily="34" charset="-120"/>
              </a:rPr>
              <a:t>，人均每日都市固體廢物量亦由</a:t>
            </a:r>
            <a:r>
              <a:rPr lang="en-US" altLang="zh-Hant" sz="2200" dirty="0">
                <a:latin typeface="微軟正黑體" pitchFamily="34" charset="-120"/>
                <a:ea typeface="微軟正黑體" pitchFamily="34" charset="-120"/>
              </a:rPr>
              <a:t>0.97</a:t>
            </a:r>
            <a:r>
              <a:rPr lang="zh-Hant" altLang="en-US" sz="2200" dirty="0">
                <a:latin typeface="微軟正黑體" pitchFamily="34" charset="-120"/>
                <a:ea typeface="微軟正黑體" pitchFamily="34" charset="-120"/>
              </a:rPr>
              <a:t>公斤增加至</a:t>
            </a:r>
            <a:r>
              <a:rPr lang="en-US" altLang="zh-Hant" sz="2200" dirty="0" smtClean="0">
                <a:latin typeface="微軟正黑體" pitchFamily="34" charset="-120"/>
                <a:ea typeface="微軟正黑體" pitchFamily="34" charset="-120"/>
              </a:rPr>
              <a:t>1.27</a:t>
            </a:r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公斤</a:t>
            </a:r>
            <a:r>
              <a:rPr lang="zh-Hant" altLang="en-US" sz="2200" dirty="0"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大部</a:t>
            </a:r>
            <a:r>
              <a:rPr lang="zh-TW" altLang="en-US" sz="2200" dirty="0" smtClean="0">
                <a:latin typeface="微軟正黑體" pitchFamily="34" charset="-120"/>
                <a:ea typeface="微軟正黑體" pitchFamily="34" charset="-120"/>
              </a:rPr>
              <a:t>分</a:t>
            </a:r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為</a:t>
            </a:r>
            <a:r>
              <a:rPr lang="zh-Hant" altLang="en-US" sz="2200" dirty="0">
                <a:latin typeface="微軟正黑體" pitchFamily="34" charset="-120"/>
                <a:ea typeface="微軟正黑體" pitchFamily="34" charset="-120"/>
              </a:rPr>
              <a:t>廚</a:t>
            </a:r>
            <a:r>
              <a:rPr lang="zh-Hant" altLang="en-US" sz="2200" dirty="0" smtClean="0">
                <a:latin typeface="微軟正黑體" pitchFamily="34" charset="-120"/>
                <a:ea typeface="微軟正黑體" pitchFamily="34" charset="-120"/>
              </a:rPr>
              <a:t>餘</a:t>
            </a:r>
            <a:endParaRPr lang="en-US" altLang="zh-Hant" sz="22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200" dirty="0" smtClean="0">
                <a:latin typeface="微軟正黑體" pitchFamily="34" charset="-120"/>
                <a:ea typeface="微軟正黑體" pitchFamily="34" charset="-120"/>
              </a:rPr>
              <a:t>香港</a:t>
            </a:r>
            <a:r>
              <a:rPr lang="zh-TW" altLang="en-US" sz="2200" dirty="0">
                <a:latin typeface="微軟正黑體" pitchFamily="34" charset="-120"/>
                <a:ea typeface="微軟正黑體" pitchFamily="34" charset="-120"/>
              </a:rPr>
              <a:t>人每日丟棄約</a:t>
            </a:r>
            <a:r>
              <a:rPr lang="en-US" altLang="zh-TW" sz="2200" dirty="0">
                <a:latin typeface="微軟正黑體" pitchFamily="34" charset="-120"/>
                <a:ea typeface="微軟正黑體" pitchFamily="34" charset="-120"/>
              </a:rPr>
              <a:t>3,600</a:t>
            </a:r>
            <a:r>
              <a:rPr lang="zh-TW" altLang="en-US" sz="2200" dirty="0">
                <a:latin typeface="微軟正黑體" pitchFamily="34" charset="-120"/>
                <a:ea typeface="微軟正黑體" pitchFamily="34" charset="-120"/>
              </a:rPr>
              <a:t>噸廚餘，佔都市固體廢物棄置總量約</a:t>
            </a:r>
            <a:r>
              <a:rPr lang="en-US" altLang="zh-TW" sz="2200" dirty="0">
                <a:latin typeface="微軟正黑體" pitchFamily="34" charset="-120"/>
                <a:ea typeface="微軟正黑體" pitchFamily="34" charset="-120"/>
              </a:rPr>
              <a:t>40%</a:t>
            </a:r>
            <a:r>
              <a:rPr lang="zh-TW" altLang="en-US" sz="2200" dirty="0">
                <a:latin typeface="微軟正黑體" pitchFamily="34" charset="-120"/>
                <a:ea typeface="微軟正黑體" pitchFamily="34" charset="-120"/>
              </a:rPr>
              <a:t>。一年的廚餘加起來就有</a:t>
            </a:r>
            <a:r>
              <a:rPr lang="en-US" altLang="zh-TW" sz="2200" dirty="0">
                <a:latin typeface="微軟正黑體" pitchFamily="34" charset="-120"/>
                <a:ea typeface="微軟正黑體" pitchFamily="34" charset="-120"/>
              </a:rPr>
              <a:t>10</a:t>
            </a:r>
            <a:r>
              <a:rPr lang="zh-TW" altLang="en-US" sz="2200" dirty="0">
                <a:latin typeface="微軟正黑體" pitchFamily="34" charset="-120"/>
                <a:ea typeface="微軟正黑體" pitchFamily="34" charset="-120"/>
              </a:rPr>
              <a:t>萬輛雙層巴士那麼重</a:t>
            </a:r>
            <a:endParaRPr lang="en-US" altLang="zh-HK" sz="2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文字版面配置區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2011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年香港固體廢物組成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pPr>
              <a:buNone/>
            </a:pPr>
            <a:endParaRPr lang="zh-TW" altLang="en-US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092280" y="544522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資料來源：環境局</a:t>
            </a:r>
            <a:endParaRPr 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2" name="Picture 9" descr="Screen Shot 2014-06-14 at 10.24.14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7790"/>
          <a:stretch/>
        </p:blipFill>
        <p:spPr>
          <a:xfrm>
            <a:off x="4427984" y="2276872"/>
            <a:ext cx="4264621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701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挑戰二：公眾疑念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市民普遍仍對回收系統存疑</a:t>
            </a:r>
            <a:endParaRPr lang="en-US" altLang="zh-TW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擔心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廢物分類所作的努力，是否實際有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助提高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廢物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回收</a:t>
            </a:r>
            <a:endParaRPr lang="en-US" altLang="zh-Hant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關注</a:t>
            </a:r>
            <a:r>
              <a:rPr lang="zh-Hant" altLang="en-US" dirty="0">
                <a:latin typeface="微軟正黑體" pitchFamily="34" charset="-120"/>
                <a:ea typeface="微軟正黑體" pitchFamily="34" charset="-120"/>
              </a:rPr>
              <a:t>回收箱的數量、大小及位置的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不足</a:t>
            </a:r>
            <a:endParaRPr lang="en-US" altLang="zh-Hant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擔心</a:t>
            </a:r>
            <a:r>
              <a:rPr lang="zh-Hant" altLang="en-US" dirty="0">
                <a:latin typeface="微軟正黑體" pitchFamily="34" charset="-120"/>
                <a:ea typeface="微軟正黑體" pitchFamily="34" charset="-120"/>
              </a:rPr>
              <a:t>個別廢物收集者只是將回收箱中所有可回收物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料</a:t>
            </a:r>
            <a:r>
              <a:rPr lang="zh-HK" altLang="en-US" dirty="0">
                <a:latin typeface="微軟正黑體" pitchFamily="34" charset="-120"/>
                <a:ea typeface="微軟正黑體" pitchFamily="34" charset="-120"/>
              </a:rPr>
              <a:t>歸併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一起</a:t>
            </a:r>
            <a:r>
              <a:rPr lang="zh-Hant" altLang="en-US" dirty="0">
                <a:latin typeface="微軟正黑體" pitchFamily="34" charset="-120"/>
                <a:ea typeface="微軟正黑體" pitchFamily="34" charset="-120"/>
              </a:rPr>
              <a:t>運往堆填</a:t>
            </a:r>
            <a:r>
              <a:rPr lang="zh-Hant" altLang="en-US" dirty="0" smtClean="0">
                <a:latin typeface="微軟正黑體" pitchFamily="34" charset="-120"/>
                <a:ea typeface="微軟正黑體" pitchFamily="34" charset="-120"/>
              </a:rPr>
              <a:t>區</a:t>
            </a:r>
            <a:endParaRPr lang="zh-Hant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24222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挑戰三：吸納回收物料的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容量限制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在香港發展回收行業不易</a:t>
            </a:r>
            <a:endParaRPr lang="en-US" altLang="zh-TW" dirty="0"/>
          </a:p>
          <a:p>
            <a:r>
              <a:rPr lang="zh-TW" altLang="en-US" dirty="0"/>
              <a:t>現時只</a:t>
            </a:r>
            <a:r>
              <a:rPr lang="zh-TW" altLang="en-US" dirty="0" smtClean="0"/>
              <a:t>能有效地回收商業價值較高的物</a:t>
            </a:r>
            <a:r>
              <a:rPr lang="zh-TW" altLang="en-US" dirty="0"/>
              <a:t>料（如金屬及</a:t>
            </a:r>
            <a:r>
              <a:rPr lang="zh-TW" altLang="en-US" dirty="0" smtClean="0"/>
              <a:t>紙張</a:t>
            </a:r>
            <a:r>
              <a:rPr lang="zh-TW" altLang="en-US" dirty="0"/>
              <a:t>）</a:t>
            </a:r>
            <a:endParaRPr lang="en-US" altLang="zh-Hant" dirty="0" smtClean="0"/>
          </a:p>
          <a:p>
            <a:r>
              <a:rPr lang="zh-TW" altLang="zh-TW" dirty="0" smtClean="0"/>
              <a:t>未</a:t>
            </a:r>
            <a:r>
              <a:rPr lang="zh-TW" altLang="en-US" dirty="0" smtClean="0"/>
              <a:t>能</a:t>
            </a:r>
            <a:r>
              <a:rPr lang="zh-TW" altLang="en-US" dirty="0"/>
              <a:t>有效回收商業</a:t>
            </a:r>
            <a:r>
              <a:rPr lang="zh-TW" altLang="en-US" dirty="0" smtClean="0"/>
              <a:t>價值</a:t>
            </a:r>
            <a:r>
              <a:rPr lang="zh-TW" altLang="en-US" dirty="0"/>
              <a:t>較</a:t>
            </a:r>
            <a:r>
              <a:rPr lang="zh-TW" altLang="en-US" dirty="0" smtClean="0"/>
              <a:t>低的</a:t>
            </a:r>
            <a:r>
              <a:rPr lang="zh-TW" altLang="en-US" dirty="0"/>
              <a:t>物料（如廢膠、玻璃及廚餘）</a:t>
            </a:r>
            <a:endParaRPr lang="en-US" altLang="zh-Hant" dirty="0" smtClean="0"/>
          </a:p>
          <a:p>
            <a:r>
              <a:rPr lang="zh-TW" altLang="en-US" dirty="0" smtClean="0"/>
              <a:t>土地</a:t>
            </a:r>
            <a:r>
              <a:rPr lang="zh-TW" altLang="en-US" dirty="0"/>
              <a:t>空間有限</a:t>
            </a:r>
            <a:r>
              <a:rPr lang="zh-TW" altLang="en-US" dirty="0" smtClean="0"/>
              <a:t>，用於廢物相關的基建受到限制</a:t>
            </a:r>
            <a:endParaRPr lang="en-US" altLang="zh-Hant" dirty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第三課 認識</a:t>
            </a:r>
            <a:r>
              <a:rPr lang="en-US" altLang="zh-TW" smtClean="0"/>
              <a:t>《</a:t>
            </a:r>
            <a:r>
              <a:rPr lang="zh-TW" altLang="en-US" smtClean="0"/>
              <a:t>香港資源循環藍圖</a:t>
            </a:r>
            <a:r>
              <a:rPr lang="en-US" altLang="zh-TW" smtClean="0"/>
              <a:t>2013-2022》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9</a:t>
            </a:fld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5150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good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6908</TotalTime>
  <Words>2922</Words>
  <Application>Microsoft Office PowerPoint</Application>
  <PresentationFormat>如螢幕大小 (4:3)</PresentationFormat>
  <Paragraphs>422</Paragraphs>
  <Slides>34</Slides>
  <Notes>25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35" baseType="lpstr">
      <vt:lpstr>Office 佈景主題</vt:lpstr>
      <vt:lpstr>第三課 認識《香港資源循環藍圖2013-2022》</vt:lpstr>
      <vt:lpstr>目錄</vt:lpstr>
      <vt:lpstr>簡介</vt:lpstr>
      <vt:lpstr>《藍圖》的具體目標</vt:lpstr>
      <vt:lpstr>香港廢物處理的四大挑戰</vt:lpstr>
      <vt:lpstr>挑戰一：廢物量多</vt:lpstr>
      <vt:lpstr>挑戰一：廢物量多</vt:lpstr>
      <vt:lpstr>挑戰二：公眾疑念</vt:lpstr>
      <vt:lpstr>挑戰三：吸納回收物料的 容量限制</vt:lpstr>
      <vt:lpstr>挑戰四：未完備的基礎建設</vt:lpstr>
      <vt:lpstr>挑戰四：未完備的基礎建設</vt:lpstr>
      <vt:lpstr>《藍圖》的計劃和行動 </vt:lpstr>
      <vt:lpstr>《藍圖》的行動時間表</vt:lpstr>
      <vt:lpstr>《藍圖》的行動時間表</vt:lpstr>
      <vt:lpstr>《藍圖》的行動時間表</vt:lpstr>
      <vt:lpstr>廢物管理原則</vt:lpstr>
      <vt:lpstr>《藍圖》的計劃和行動</vt:lpstr>
      <vt:lpstr>《藍圖》的計劃和行動</vt:lpstr>
      <vt:lpstr>《藍圖》的計劃和行動</vt:lpstr>
      <vt:lpstr>《藍圖》的計劃和行動</vt:lpstr>
      <vt:lpstr>有效廢物管理帶來的連鎖效益</vt:lpstr>
      <vt:lpstr>採用轉廢為能技術</vt:lpstr>
      <vt:lpstr>節省成本</vt:lpstr>
      <vt:lpstr>其他地區的成功經驗</vt:lpstr>
      <vt:lpstr>其他地區的成功經驗</vt:lpstr>
      <vt:lpstr> 總結</vt:lpstr>
      <vt:lpstr>補充資料</vt:lpstr>
      <vt:lpstr>「惜物、減廢」的方法</vt:lpstr>
      <vt:lpstr>現時廢物處理方法－回收</vt:lpstr>
      <vt:lpstr>現時廢物處理方法－堆填</vt:lpstr>
      <vt:lpstr>方案設計</vt:lpstr>
      <vt:lpstr>公眾對回收、堆填的意見</vt:lpstr>
      <vt:lpstr>公眾對回收、堆填的意見</vt:lpstr>
      <vt:lpstr>資料來源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Helpdesk</dc:creator>
  <cp:lastModifiedBy>PC15</cp:lastModifiedBy>
  <cp:revision>351</cp:revision>
  <cp:lastPrinted>2015-01-13T03:28:12Z</cp:lastPrinted>
  <dcterms:created xsi:type="dcterms:W3CDTF">2014-01-04T14:40:45Z</dcterms:created>
  <dcterms:modified xsi:type="dcterms:W3CDTF">2015-11-06T03:36:46Z</dcterms:modified>
</cp:coreProperties>
</file>